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ata10.xml" ContentType="application/vnd.openxmlformats-officedocument.drawingml.diagramData+xml"/>
  <Override PartName="/ppt/diagrams/data11.xml" ContentType="application/vnd.openxmlformats-officedocument.drawingml.diagramData+xml"/>
  <Override PartName="/ppt/diagrams/data12.xml" ContentType="application/vnd.openxmlformats-officedocument.drawingml.diagramData+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diagrams/colors11.xml" ContentType="application/vnd.openxmlformats-officedocument.drawingml.diagramColors+xml"/>
  <Override PartName="/ppt/diagrams/drawing11.xml" ContentType="application/vnd.ms-office.drawingml.diagramDrawing+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layout12.xml" ContentType="application/vnd.openxmlformats-officedocument.drawingml.diagramLayout+xml"/>
  <Override PartName="/ppt/diagrams/drawing4.xml" ContentType="application/vnd.ms-office.drawingml.diagramDrawing+xml"/>
  <Override PartName="/ppt/diagrams/quickStyle12.xml" ContentType="application/vnd.openxmlformats-officedocument.drawingml.diagramStyle+xml"/>
  <Override PartName="/ppt/diagrams/quickStyle4.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colors4.xml" ContentType="application/vnd.openxmlformats-officedocument.drawingml.diagramColors+xml"/>
  <Override PartName="/ppt/diagrams/drawing9.xml" ContentType="application/vnd.ms-office.drawingml.diagramDrawing+xml"/>
  <Override PartName="/ppt/diagrams/layout4.xml" ContentType="application/vnd.openxmlformats-officedocument.drawingml.diagramLayout+xml"/>
  <Override PartName="/ppt/diagrams/colors5.xml" ContentType="application/vnd.openxmlformats-officedocument.drawingml.diagramColors+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layout5.xml" ContentType="application/vnd.openxmlformats-officedocument.drawingml.diagramLayout+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quickStyle5.xml" ContentType="application/vnd.openxmlformats-officedocument.drawingml.diagramStyle+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rawing5.xml" ContentType="application/vnd.ms-office.drawingml.diagramDrawing+xml"/>
  <Override PartName="/ppt/diagrams/layout11.xml" ContentType="application/vnd.openxmlformats-officedocument.drawingml.diagramLayout+xml"/>
  <Override PartName="/ppt/diagrams/quickStyle11.xml" ContentType="application/vnd.openxmlformats-officedocument.drawingml.diagramStyl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 id="2147483689" r:id="rId3"/>
  </p:sldMasterIdLst>
  <p:notesMasterIdLst>
    <p:notesMasterId r:id="rId69"/>
  </p:notesMasterIdLst>
  <p:handoutMasterIdLst>
    <p:handoutMasterId r:id="rId70"/>
  </p:handoutMasterIdLst>
  <p:sldIdLst>
    <p:sldId id="375" r:id="rId4"/>
    <p:sldId id="543" r:id="rId5"/>
    <p:sldId id="544" r:id="rId6"/>
    <p:sldId id="628" r:id="rId7"/>
    <p:sldId id="655" r:id="rId8"/>
    <p:sldId id="657" r:id="rId9"/>
    <p:sldId id="658" r:id="rId10"/>
    <p:sldId id="659" r:id="rId11"/>
    <p:sldId id="661" r:id="rId12"/>
    <p:sldId id="660" r:id="rId13"/>
    <p:sldId id="662" r:id="rId14"/>
    <p:sldId id="664" r:id="rId15"/>
    <p:sldId id="666" r:id="rId16"/>
    <p:sldId id="730" r:id="rId17"/>
    <p:sldId id="731" r:id="rId18"/>
    <p:sldId id="663" r:id="rId19"/>
    <p:sldId id="667" r:id="rId20"/>
    <p:sldId id="668" r:id="rId21"/>
    <p:sldId id="670" r:id="rId22"/>
    <p:sldId id="671" r:id="rId23"/>
    <p:sldId id="672" r:id="rId24"/>
    <p:sldId id="669" r:id="rId25"/>
    <p:sldId id="674" r:id="rId26"/>
    <p:sldId id="718" r:id="rId27"/>
    <p:sldId id="673" r:id="rId28"/>
    <p:sldId id="675" r:id="rId29"/>
    <p:sldId id="676" r:id="rId30"/>
    <p:sldId id="677" r:id="rId31"/>
    <p:sldId id="678" r:id="rId32"/>
    <p:sldId id="722" r:id="rId33"/>
    <p:sldId id="717" r:id="rId34"/>
    <p:sldId id="679" r:id="rId35"/>
    <p:sldId id="680" r:id="rId36"/>
    <p:sldId id="681" r:id="rId37"/>
    <p:sldId id="682" r:id="rId38"/>
    <p:sldId id="683" r:id="rId39"/>
    <p:sldId id="684" r:id="rId40"/>
    <p:sldId id="685" r:id="rId41"/>
    <p:sldId id="686" r:id="rId42"/>
    <p:sldId id="721" r:id="rId43"/>
    <p:sldId id="720" r:id="rId44"/>
    <p:sldId id="687" r:id="rId45"/>
    <p:sldId id="688" r:id="rId46"/>
    <p:sldId id="689" r:id="rId47"/>
    <p:sldId id="690" r:id="rId48"/>
    <p:sldId id="691" r:id="rId49"/>
    <p:sldId id="692" r:id="rId50"/>
    <p:sldId id="723" r:id="rId51"/>
    <p:sldId id="693" r:id="rId52"/>
    <p:sldId id="694" r:id="rId53"/>
    <p:sldId id="695" r:id="rId54"/>
    <p:sldId id="725" r:id="rId55"/>
    <p:sldId id="729" r:id="rId56"/>
    <p:sldId id="709" r:id="rId57"/>
    <p:sldId id="708" r:id="rId58"/>
    <p:sldId id="710" r:id="rId59"/>
    <p:sldId id="711" r:id="rId60"/>
    <p:sldId id="712" r:id="rId61"/>
    <p:sldId id="713" r:id="rId62"/>
    <p:sldId id="714" r:id="rId63"/>
    <p:sldId id="715" r:id="rId64"/>
    <p:sldId id="716" r:id="rId65"/>
    <p:sldId id="724" r:id="rId66"/>
    <p:sldId id="726" r:id="rId67"/>
    <p:sldId id="728" r:id="rId6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544"/>
            <p14:sldId id="628"/>
            <p14:sldId id="655"/>
            <p14:sldId id="657"/>
            <p14:sldId id="658"/>
            <p14:sldId id="659"/>
            <p14:sldId id="661"/>
            <p14:sldId id="660"/>
            <p14:sldId id="662"/>
            <p14:sldId id="664"/>
            <p14:sldId id="666"/>
            <p14:sldId id="730"/>
            <p14:sldId id="731"/>
            <p14:sldId id="663"/>
            <p14:sldId id="667"/>
            <p14:sldId id="668"/>
            <p14:sldId id="670"/>
            <p14:sldId id="671"/>
            <p14:sldId id="672"/>
            <p14:sldId id="669"/>
            <p14:sldId id="674"/>
            <p14:sldId id="718"/>
            <p14:sldId id="673"/>
            <p14:sldId id="675"/>
            <p14:sldId id="676"/>
            <p14:sldId id="677"/>
            <p14:sldId id="678"/>
            <p14:sldId id="722"/>
            <p14:sldId id="717"/>
            <p14:sldId id="679"/>
            <p14:sldId id="680"/>
            <p14:sldId id="681"/>
            <p14:sldId id="682"/>
            <p14:sldId id="683"/>
            <p14:sldId id="684"/>
            <p14:sldId id="685"/>
            <p14:sldId id="686"/>
            <p14:sldId id="721"/>
            <p14:sldId id="720"/>
            <p14:sldId id="687"/>
            <p14:sldId id="688"/>
            <p14:sldId id="689"/>
            <p14:sldId id="690"/>
            <p14:sldId id="691"/>
            <p14:sldId id="692"/>
            <p14:sldId id="723"/>
            <p14:sldId id="693"/>
            <p14:sldId id="694"/>
            <p14:sldId id="695"/>
            <p14:sldId id="725"/>
            <p14:sldId id="729"/>
            <p14:sldId id="709"/>
            <p14:sldId id="708"/>
            <p14:sldId id="710"/>
            <p14:sldId id="711"/>
            <p14:sldId id="712"/>
            <p14:sldId id="713"/>
            <p14:sldId id="714"/>
            <p14:sldId id="715"/>
            <p14:sldId id="716"/>
            <p14:sldId id="724"/>
            <p14:sldId id="726"/>
            <p14:sldId id="728"/>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7" autoAdjust="0"/>
    <p:restoredTop sz="94964" autoAdjust="0"/>
  </p:normalViewPr>
  <p:slideViewPr>
    <p:cSldViewPr>
      <p:cViewPr varScale="1">
        <p:scale>
          <a:sx n="81" d="100"/>
          <a:sy n="81" d="100"/>
        </p:scale>
        <p:origin x="294" y="90"/>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16" Type="http://schemas.openxmlformats.org/officeDocument/2006/relationships/slide" Target="slides/slide1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notesMaster" Target="notesMasters/notesMaster1.xml"/><Relationship Id="rId77" Type="http://schemas.openxmlformats.org/officeDocument/2006/relationships/customXml" Target="../customXml/item3.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handoutMaster" Target="handoutMasters/handoutMaster1.xml"/><Relationship Id="rId75"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customXml" Target="../customXml/item2.xml"/><Relationship Id="rId7" Type="http://schemas.openxmlformats.org/officeDocument/2006/relationships/slide" Target="slides/slide4.xml"/><Relationship Id="rId71"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6.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D2F56233-4B99-437C-B132-779006570AD8}">
      <dgm:prSet phldrT="[Text]"/>
      <dgm:spPr/>
      <dgm:t>
        <a:bodyPr/>
        <a:lstStyle/>
        <a:p>
          <a:r>
            <a:rPr lang="en-US" dirty="0"/>
            <a:t>Real projects rarely follow the sequential flow that the model proposes</a:t>
          </a:r>
        </a:p>
      </dgm:t>
    </dgm:pt>
    <dgm:pt modelId="{7694AA27-EBD3-4097-B559-749874ED90B4}" type="parTrans" cxnId="{D53355A5-7C17-4571-AC6E-F3E0BBB80647}">
      <dgm:prSet/>
      <dgm:spPr/>
      <dgm:t>
        <a:bodyPr/>
        <a:lstStyle/>
        <a:p>
          <a:endParaRPr lang="en-US"/>
        </a:p>
      </dgm:t>
    </dgm:pt>
    <dgm:pt modelId="{36F8E114-0F53-4720-89E1-0520731D3112}" type="sibTrans" cxnId="{D53355A5-7C17-4571-AC6E-F3E0BBB80647}">
      <dgm:prSet/>
      <dgm:spPr/>
      <dgm:t>
        <a:bodyPr/>
        <a:lstStyle/>
        <a:p>
          <a:endParaRPr lang="en-US"/>
        </a:p>
      </dgm:t>
    </dgm:pt>
    <dgm:pt modelId="{1E8782BB-D472-4565-90C4-02488E03CC8C}">
      <dgm:prSet/>
      <dgm:spPr/>
      <dgm:t>
        <a:bodyPr/>
        <a:lstStyle/>
        <a:p>
          <a:r>
            <a:rPr lang="en-US" dirty="0"/>
            <a:t>Although the linear model can accommodate iteration, it does so indirectly</a:t>
          </a:r>
        </a:p>
      </dgm:t>
    </dgm:pt>
    <dgm:pt modelId="{C5AD2739-4E8C-4F40-81B4-C3BA53B60AFC}" type="parTrans" cxnId="{B4921033-936C-4E1D-A7F2-F466C4A2F2CB}">
      <dgm:prSet/>
      <dgm:spPr/>
      <dgm:t>
        <a:bodyPr/>
        <a:lstStyle/>
        <a:p>
          <a:endParaRPr lang="en-US"/>
        </a:p>
      </dgm:t>
    </dgm:pt>
    <dgm:pt modelId="{E3ACC98C-B632-44A9-BA0F-527D370FF565}" type="sibTrans" cxnId="{B4921033-936C-4E1D-A7F2-F466C4A2F2CB}">
      <dgm:prSet/>
      <dgm:spPr/>
      <dgm:t>
        <a:bodyPr/>
        <a:lstStyle/>
        <a:p>
          <a:endParaRPr lang="en-US"/>
        </a:p>
      </dgm:t>
    </dgm:pt>
    <dgm:pt modelId="{A0B1B71D-FE3D-44B2-B1D1-16299D046F6C}">
      <dgm:prSet/>
      <dgm:spPr/>
      <dgm:t>
        <a:bodyPr/>
        <a:lstStyle/>
        <a:p>
          <a:r>
            <a:rPr lang="en-US"/>
            <a:t>As a result, changes can cause confusion as the project team proceeds</a:t>
          </a:r>
          <a:endParaRPr lang="en-US" dirty="0"/>
        </a:p>
      </dgm:t>
    </dgm:pt>
    <dgm:pt modelId="{37633585-B942-4122-B4E7-7D4B74B5371D}" type="parTrans" cxnId="{789FA4E9-F9B1-4CD9-8BEF-6507D12BFCDF}">
      <dgm:prSet/>
      <dgm:spPr/>
      <dgm:t>
        <a:bodyPr/>
        <a:lstStyle/>
        <a:p>
          <a:endParaRPr lang="en-US"/>
        </a:p>
      </dgm:t>
    </dgm:pt>
    <dgm:pt modelId="{653B0891-261C-46A0-9B26-F82B6E6476D3}" type="sibTrans" cxnId="{789FA4E9-F9B1-4CD9-8BEF-6507D12BFCDF}">
      <dgm:prSet/>
      <dgm:spPr/>
      <dgm:t>
        <a:bodyPr/>
        <a:lstStyle/>
        <a:p>
          <a:endParaRPr lang="en-US"/>
        </a:p>
      </dgm:t>
    </dgm:pt>
    <dgm:pt modelId="{C5C90284-7BEF-4D36-9BCA-046E3F1E5EB2}">
      <dgm:prSet/>
      <dgm:spPr/>
      <dgm:t>
        <a:bodyPr/>
        <a:lstStyle/>
        <a:p>
          <a:r>
            <a:rPr lang="en-US"/>
            <a:t>It is often difficult for the customer to state all requirements explicitly</a:t>
          </a:r>
          <a:endParaRPr lang="en-US" dirty="0"/>
        </a:p>
      </dgm:t>
    </dgm:pt>
    <dgm:pt modelId="{D9FEAEDE-EA43-4C82-9E48-BB825D01D79D}" type="parTrans" cxnId="{FD44C77A-3DCF-4221-97CC-2802523F9109}">
      <dgm:prSet/>
      <dgm:spPr/>
      <dgm:t>
        <a:bodyPr/>
        <a:lstStyle/>
        <a:p>
          <a:endParaRPr lang="en-US"/>
        </a:p>
      </dgm:t>
    </dgm:pt>
    <dgm:pt modelId="{FC930BBA-B606-48F3-9708-20846DB90D38}" type="sibTrans" cxnId="{FD44C77A-3DCF-4221-97CC-2802523F9109}">
      <dgm:prSet/>
      <dgm:spPr/>
      <dgm:t>
        <a:bodyPr/>
        <a:lstStyle/>
        <a:p>
          <a:endParaRPr lang="en-US"/>
        </a:p>
      </dgm:t>
    </dgm:pt>
    <dgm:pt modelId="{E1AC0799-3AF4-4225-9CE7-78465B8538FE}">
      <dgm:prSet/>
      <dgm:spPr/>
      <dgm:t>
        <a:bodyPr/>
        <a:lstStyle/>
        <a:p>
          <a:r>
            <a:rPr lang="en-US"/>
            <a:t>The waterfall model requires this and has difficulty accommodating the natural uncertainty that exists at the beginning of many projects</a:t>
          </a:r>
          <a:endParaRPr lang="en-US" dirty="0"/>
        </a:p>
      </dgm:t>
    </dgm:pt>
    <dgm:pt modelId="{BD3CD298-5AB5-4B0D-BB28-9136096F34EA}" type="parTrans" cxnId="{B544C03B-316A-472A-8B4E-43C761CC0810}">
      <dgm:prSet/>
      <dgm:spPr/>
      <dgm:t>
        <a:bodyPr/>
        <a:lstStyle/>
        <a:p>
          <a:endParaRPr lang="en-US"/>
        </a:p>
      </dgm:t>
    </dgm:pt>
    <dgm:pt modelId="{3D45E8AA-0AB2-47BA-B0A0-C5483FA4F785}" type="sibTrans" cxnId="{B544C03B-316A-472A-8B4E-43C761CC0810}">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103737DB-5A25-4968-8788-6C16D0E5DCA9}" type="pres">
      <dgm:prSet presAssocID="{D2F56233-4B99-437C-B132-779006570AD8}" presName="parentText" presStyleLbl="node1" presStyleIdx="0" presStyleCnt="2">
        <dgm:presLayoutVars>
          <dgm:chMax val="0"/>
          <dgm:bulletEnabled val="1"/>
        </dgm:presLayoutVars>
      </dgm:prSet>
      <dgm:spPr/>
    </dgm:pt>
    <dgm:pt modelId="{C8853B85-F939-4804-9936-42F652280C2A}" type="pres">
      <dgm:prSet presAssocID="{D2F56233-4B99-437C-B132-779006570AD8}" presName="childText" presStyleLbl="revTx" presStyleIdx="0" presStyleCnt="2">
        <dgm:presLayoutVars>
          <dgm:bulletEnabled val="1"/>
        </dgm:presLayoutVars>
      </dgm:prSet>
      <dgm:spPr/>
    </dgm:pt>
    <dgm:pt modelId="{E44E5E37-9B28-410E-B63F-2B1DBDE80DB0}" type="pres">
      <dgm:prSet presAssocID="{C5C90284-7BEF-4D36-9BCA-046E3F1E5EB2}" presName="parentText" presStyleLbl="node1" presStyleIdx="1" presStyleCnt="2">
        <dgm:presLayoutVars>
          <dgm:chMax val="0"/>
          <dgm:bulletEnabled val="1"/>
        </dgm:presLayoutVars>
      </dgm:prSet>
      <dgm:spPr/>
    </dgm:pt>
    <dgm:pt modelId="{62494A73-20D6-4C74-B9CB-C4FBFBDE19BA}" type="pres">
      <dgm:prSet presAssocID="{C5C90284-7BEF-4D36-9BCA-046E3F1E5EB2}" presName="childText" presStyleLbl="revTx" presStyleIdx="1" presStyleCnt="2">
        <dgm:presLayoutVars>
          <dgm:bulletEnabled val="1"/>
        </dgm:presLayoutVars>
      </dgm:prSet>
      <dgm:spPr/>
    </dgm:pt>
  </dgm:ptLst>
  <dgm:cxnLst>
    <dgm:cxn modelId="{D0199211-8D1B-4CFC-B5D1-54D9E2116CD7}" type="presOf" srcId="{C5C90284-7BEF-4D36-9BCA-046E3F1E5EB2}" destId="{E44E5E37-9B28-410E-B63F-2B1DBDE80DB0}" srcOrd="0" destOrd="0" presId="urn:microsoft.com/office/officeart/2005/8/layout/vList2"/>
    <dgm:cxn modelId="{B4921033-936C-4E1D-A7F2-F466C4A2F2CB}" srcId="{D2F56233-4B99-437C-B132-779006570AD8}" destId="{1E8782BB-D472-4565-90C4-02488E03CC8C}" srcOrd="0" destOrd="0" parTransId="{C5AD2739-4E8C-4F40-81B4-C3BA53B60AFC}" sibTransId="{E3ACC98C-B632-44A9-BA0F-527D370FF565}"/>
    <dgm:cxn modelId="{E47D6034-BEC8-4561-A348-1CF8DEE94A11}" type="presOf" srcId="{1E8782BB-D472-4565-90C4-02488E03CC8C}" destId="{C8853B85-F939-4804-9936-42F652280C2A}" srcOrd="0" destOrd="0" presId="urn:microsoft.com/office/officeart/2005/8/layout/vList2"/>
    <dgm:cxn modelId="{B544C03B-316A-472A-8B4E-43C761CC0810}" srcId="{C5C90284-7BEF-4D36-9BCA-046E3F1E5EB2}" destId="{E1AC0799-3AF4-4225-9CE7-78465B8538FE}" srcOrd="0" destOrd="0" parTransId="{BD3CD298-5AB5-4B0D-BB28-9136096F34EA}" sibTransId="{3D45E8AA-0AB2-47BA-B0A0-C5483FA4F785}"/>
    <dgm:cxn modelId="{47FBB751-2340-40C0-BD9D-E539103A8E05}" type="presOf" srcId="{D2F56233-4B99-437C-B132-779006570AD8}" destId="{103737DB-5A25-4968-8788-6C16D0E5DCA9}" srcOrd="0" destOrd="0" presId="urn:microsoft.com/office/officeart/2005/8/layout/vList2"/>
    <dgm:cxn modelId="{FD44C77A-3DCF-4221-97CC-2802523F9109}" srcId="{2D114059-D777-40F0-9157-04627AC68CE4}" destId="{C5C90284-7BEF-4D36-9BCA-046E3F1E5EB2}" srcOrd="1" destOrd="0" parTransId="{D9FEAEDE-EA43-4C82-9E48-BB825D01D79D}" sibTransId="{FC930BBA-B606-48F3-9708-20846DB90D38}"/>
    <dgm:cxn modelId="{A849EC7C-2539-467C-BE80-6599BB2ADD1E}" type="presOf" srcId="{A0B1B71D-FE3D-44B2-B1D1-16299D046F6C}" destId="{C8853B85-F939-4804-9936-42F652280C2A}" srcOrd="0" destOrd="1" presId="urn:microsoft.com/office/officeart/2005/8/layout/vList2"/>
    <dgm:cxn modelId="{61F26284-1762-4EAD-AA8F-97279A8F814B}" type="presOf" srcId="{E1AC0799-3AF4-4225-9CE7-78465B8538FE}" destId="{62494A73-20D6-4C74-B9CB-C4FBFBDE19BA}" srcOrd="0" destOrd="0" presId="urn:microsoft.com/office/officeart/2005/8/layout/vList2"/>
    <dgm:cxn modelId="{D53355A5-7C17-4571-AC6E-F3E0BBB80647}" srcId="{2D114059-D777-40F0-9157-04627AC68CE4}" destId="{D2F56233-4B99-437C-B132-779006570AD8}" srcOrd="0" destOrd="0" parTransId="{7694AA27-EBD3-4097-B559-749874ED90B4}" sibTransId="{36F8E114-0F53-4720-89E1-0520731D3112}"/>
    <dgm:cxn modelId="{EC0825B8-3C83-4532-BEF3-B4919D337C63}" type="presOf" srcId="{2D114059-D777-40F0-9157-04627AC68CE4}" destId="{7A539C3E-DE10-4047-AD46-645A84DB2F76}" srcOrd="0" destOrd="0" presId="urn:microsoft.com/office/officeart/2005/8/layout/vList2"/>
    <dgm:cxn modelId="{789FA4E9-F9B1-4CD9-8BEF-6507D12BFCDF}" srcId="{D2F56233-4B99-437C-B132-779006570AD8}" destId="{A0B1B71D-FE3D-44B2-B1D1-16299D046F6C}" srcOrd="1" destOrd="0" parTransId="{37633585-B942-4122-B4E7-7D4B74B5371D}" sibTransId="{653B0891-261C-46A0-9B26-F82B6E6476D3}"/>
    <dgm:cxn modelId="{84358747-905E-48B1-B282-F0FC857D8614}" type="presParOf" srcId="{7A539C3E-DE10-4047-AD46-645A84DB2F76}" destId="{103737DB-5A25-4968-8788-6C16D0E5DCA9}" srcOrd="0" destOrd="0" presId="urn:microsoft.com/office/officeart/2005/8/layout/vList2"/>
    <dgm:cxn modelId="{AD567B1F-D04C-4891-8EBE-71032236E9C7}" type="presParOf" srcId="{7A539C3E-DE10-4047-AD46-645A84DB2F76}" destId="{C8853B85-F939-4804-9936-42F652280C2A}" srcOrd="1" destOrd="0" presId="urn:microsoft.com/office/officeart/2005/8/layout/vList2"/>
    <dgm:cxn modelId="{CA402A12-E2C8-4729-B9A2-EF3BD142451B}" type="presParOf" srcId="{7A539C3E-DE10-4047-AD46-645A84DB2F76}" destId="{E44E5E37-9B28-410E-B63F-2B1DBDE80DB0}" srcOrd="2" destOrd="0" presId="urn:microsoft.com/office/officeart/2005/8/layout/vList2"/>
    <dgm:cxn modelId="{774A3D01-4AA9-4EC6-A574-27632A7EC960}" type="presParOf" srcId="{7A539C3E-DE10-4047-AD46-645A84DB2F76}" destId="{62494A73-20D6-4C74-B9CB-C4FBFBDE19BA}"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The concurrent process model defines a set of “states.” Describe what these states represent in your own words, and then indicate how they come into play within the concurrent process model</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28B379D3-BEC9-4A17-83A8-06E64BD3DAE3}" type="presOf" srcId="{4D7FEC89-3F5E-436D-BA6A-D2FE3FC12B1B}" destId="{570CB031-B7D7-4678-B2F7-EF460C9EBEBF}" srcOrd="0" destOrd="0" presId="urn:microsoft.com/office/officeart/2005/8/layout/vList2"/>
    <dgm:cxn modelId="{D08B60E9-7F0A-42A5-8AD7-A02A9D153612}"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4B3FE021-E793-481C-9FF2-5A3CDCA00C99}"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Is it possible to combine process models? If so, provide an example</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84534464-0EDD-4030-8031-5CA01EDE723C}" type="presOf" srcId="{3F1CD5A0-78DF-41B4-ABE7-D9598EAC80EA}" destId="{51E16E5C-FEA1-4DB0-8C21-8BE4A33B95AB}" srcOrd="0" destOrd="0" presId="urn:microsoft.com/office/officeart/2005/8/layout/vList2"/>
    <dgm:cxn modelId="{3F1254E8-9E03-4A41-9D89-376EEB567A3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7346049C-BEF4-4637-B9C8-74FDD299131D}"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are the advantages and disadvantages of developing software in which quality is “good enough”? That is, what happens when we emphasize development speed over product quality?</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11ADD6F-442E-4B03-9490-C0CA13A6F7A1}" type="presOf" srcId="{4D7FEC89-3F5E-436D-BA6A-D2FE3FC12B1B}" destId="{570CB031-B7D7-4678-B2F7-EF460C9EBEBF}" srcOrd="0" destOrd="0" presId="urn:microsoft.com/office/officeart/2005/8/layout/vList2"/>
    <dgm:cxn modelId="{0AA4BBA4-B77D-4B5C-B01C-46CA89040E8D}"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52C9CEBB-50E4-4E8E-A4F7-5498C0A0D427}"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D114059-D777-40F0-9157-04627AC68CE4}"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42AF8E78-CB72-4015-A053-841BABD60F0F}">
      <dgm:prSet/>
      <dgm:spPr/>
      <dgm:t>
        <a:bodyPr/>
        <a:lstStyle/>
        <a:p>
          <a:r>
            <a:rPr lang="en-US" dirty="0"/>
            <a:t>The customer must have patience</a:t>
          </a:r>
        </a:p>
      </dgm:t>
    </dgm:pt>
    <dgm:pt modelId="{7E4EB236-1CA7-46D4-8EDD-D49CDAE7BDEA}" type="parTrans" cxnId="{566AB601-679D-4B9D-90D8-39644E2A1F3C}">
      <dgm:prSet/>
      <dgm:spPr/>
      <dgm:t>
        <a:bodyPr/>
        <a:lstStyle/>
        <a:p>
          <a:endParaRPr lang="en-US"/>
        </a:p>
      </dgm:t>
    </dgm:pt>
    <dgm:pt modelId="{DE106496-B64D-49C5-AA28-0C67B585EEB6}" type="sibTrans" cxnId="{566AB601-679D-4B9D-90D8-39644E2A1F3C}">
      <dgm:prSet/>
      <dgm:spPr/>
      <dgm:t>
        <a:bodyPr/>
        <a:lstStyle/>
        <a:p>
          <a:endParaRPr lang="en-US"/>
        </a:p>
      </dgm:t>
    </dgm:pt>
    <dgm:pt modelId="{92077A4E-1C03-4341-BA7E-37B75F86FE7F}">
      <dgm:prSet/>
      <dgm:spPr/>
      <dgm:t>
        <a:bodyPr/>
        <a:lstStyle/>
        <a:p>
          <a:r>
            <a:rPr lang="en-US" dirty="0"/>
            <a:t>A working version of the program(s) will not be available until late in the project time span</a:t>
          </a:r>
        </a:p>
      </dgm:t>
    </dgm:pt>
    <dgm:pt modelId="{ABDCE205-11E5-4F7D-A921-41C17DB7D2C1}" type="parTrans" cxnId="{CE065C8B-214A-40BC-92A8-2D312CAA1D52}">
      <dgm:prSet/>
      <dgm:spPr/>
      <dgm:t>
        <a:bodyPr/>
        <a:lstStyle/>
        <a:p>
          <a:endParaRPr lang="en-US"/>
        </a:p>
      </dgm:t>
    </dgm:pt>
    <dgm:pt modelId="{10C2D44B-1D49-42D5-B843-D9DA36F4D717}" type="sibTrans" cxnId="{CE065C8B-214A-40BC-92A8-2D312CAA1D52}">
      <dgm:prSet/>
      <dgm:spPr/>
      <dgm:t>
        <a:bodyPr/>
        <a:lstStyle/>
        <a:p>
          <a:endParaRPr lang="en-US"/>
        </a:p>
      </dgm:t>
    </dgm:pt>
    <dgm:pt modelId="{A8B85939-D6ED-4612-949B-C0D3190F309F}">
      <dgm:prSet/>
      <dgm:spPr/>
      <dgm:t>
        <a:bodyPr/>
        <a:lstStyle/>
        <a:p>
          <a:r>
            <a:rPr lang="en-US" dirty="0"/>
            <a:t>A major blunder, if undetected until the working program is reviewed, can be disastrous</a:t>
          </a:r>
        </a:p>
      </dgm:t>
    </dgm:pt>
    <dgm:pt modelId="{E155862D-4158-40A6-90F3-32298D04999C}" type="parTrans" cxnId="{0B018A8F-3D7D-4194-8178-DB2D7B1F41AD}">
      <dgm:prSet/>
      <dgm:spPr/>
      <dgm:t>
        <a:bodyPr/>
        <a:lstStyle/>
        <a:p>
          <a:endParaRPr lang="en-US"/>
        </a:p>
      </dgm:t>
    </dgm:pt>
    <dgm:pt modelId="{5C28738D-FB58-499D-9111-608D63D032D4}" type="sibTrans" cxnId="{0B018A8F-3D7D-4194-8178-DB2D7B1F41AD}">
      <dgm:prSet/>
      <dgm:spPr/>
      <dgm:t>
        <a:bodyPr/>
        <a:lstStyle/>
        <a:p>
          <a:endParaRPr lang="en-US"/>
        </a:p>
      </dgm:t>
    </dgm:pt>
    <dgm:pt modelId="{F3014831-4E9B-44F5-82D8-23C866AD3013}">
      <dgm:prSet/>
      <dgm:spPr/>
      <dgm:t>
        <a:bodyPr/>
        <a:lstStyle/>
        <a:p>
          <a:r>
            <a:rPr lang="en-US" dirty="0"/>
            <a:t>Leads to blocking states</a:t>
          </a:r>
        </a:p>
      </dgm:t>
    </dgm:pt>
    <dgm:pt modelId="{23F9D848-AF8C-40A4-856E-1FF2103CC636}" type="parTrans" cxnId="{4680A10A-2385-4F2D-A689-1FF1DF930949}">
      <dgm:prSet/>
      <dgm:spPr/>
      <dgm:t>
        <a:bodyPr/>
        <a:lstStyle/>
        <a:p>
          <a:endParaRPr lang="en-US"/>
        </a:p>
      </dgm:t>
    </dgm:pt>
    <dgm:pt modelId="{56CE64EC-0B20-4194-A122-DB1D1407E515}" type="sibTrans" cxnId="{4680A10A-2385-4F2D-A689-1FF1DF930949}">
      <dgm:prSet/>
      <dgm:spPr/>
      <dgm:t>
        <a:bodyPr/>
        <a:lstStyle/>
        <a:p>
          <a:endParaRPr lang="en-US"/>
        </a:p>
      </dgm:t>
    </dgm:pt>
    <dgm:pt modelId="{D08E7CEE-58AC-4019-AD14-69989A7C6526}">
      <dgm:prSet/>
      <dgm:spPr/>
      <dgm:t>
        <a:bodyPr/>
        <a:lstStyle/>
        <a:p>
          <a:r>
            <a:rPr lang="en-US" dirty="0"/>
            <a:t>Some project team members must wait for other members of the team to complete dependent tasks</a:t>
          </a:r>
        </a:p>
      </dgm:t>
    </dgm:pt>
    <dgm:pt modelId="{463A63B9-2E49-4B87-A9E5-63989B0A5B22}" type="parTrans" cxnId="{75CEF65E-B330-4459-B487-3356E069240F}">
      <dgm:prSet/>
      <dgm:spPr/>
      <dgm:t>
        <a:bodyPr/>
        <a:lstStyle/>
        <a:p>
          <a:endParaRPr lang="en-US"/>
        </a:p>
      </dgm:t>
    </dgm:pt>
    <dgm:pt modelId="{04D54963-FF7E-4F31-A630-4D98E23C5EE9}" type="sibTrans" cxnId="{75CEF65E-B330-4459-B487-3356E069240F}">
      <dgm:prSet/>
      <dgm:spPr/>
      <dgm:t>
        <a:bodyPr/>
        <a:lstStyle/>
        <a:p>
          <a:endParaRPr lang="en-US"/>
        </a:p>
      </dgm:t>
    </dgm:pt>
    <dgm:pt modelId="{E523330F-5F1E-4FB8-963D-D3E59340E67A}">
      <dgm:prSet/>
      <dgm:spPr/>
      <dgm:t>
        <a:bodyPr/>
        <a:lstStyle/>
        <a:p>
          <a:r>
            <a:rPr lang="en-US" dirty="0"/>
            <a:t>In fact, the time spent waiting can exceed the time spent on productive work! The blocking state tends to be more prevalent at the beginning and end of a linear sequential process</a:t>
          </a:r>
        </a:p>
      </dgm:t>
    </dgm:pt>
    <dgm:pt modelId="{DEF988BA-269C-4C99-B85C-DB95AEBDF8D3}" type="parTrans" cxnId="{9970DD86-34E3-4BEC-B2A8-C8B7103E6E22}">
      <dgm:prSet/>
      <dgm:spPr/>
      <dgm:t>
        <a:bodyPr/>
        <a:lstStyle/>
        <a:p>
          <a:endParaRPr lang="en-US"/>
        </a:p>
      </dgm:t>
    </dgm:pt>
    <dgm:pt modelId="{09768365-2F3E-4FE6-B1FD-3B3401642503}" type="sibTrans" cxnId="{9970DD86-34E3-4BEC-B2A8-C8B7103E6E22}">
      <dgm:prSet/>
      <dgm:spPr/>
      <dgm:t>
        <a:bodyPr/>
        <a:lstStyle/>
        <a:p>
          <a:endParaRPr lang="en-US"/>
        </a:p>
      </dgm:t>
    </dgm:pt>
    <dgm:pt modelId="{7A539C3E-DE10-4047-AD46-645A84DB2F76}" type="pres">
      <dgm:prSet presAssocID="{2D114059-D777-40F0-9157-04627AC68CE4}" presName="linear" presStyleCnt="0">
        <dgm:presLayoutVars>
          <dgm:animLvl val="lvl"/>
          <dgm:resizeHandles val="exact"/>
        </dgm:presLayoutVars>
      </dgm:prSet>
      <dgm:spPr/>
    </dgm:pt>
    <dgm:pt modelId="{72AAFBA2-13FA-494A-8695-F8D6F790E961}" type="pres">
      <dgm:prSet presAssocID="{42AF8E78-CB72-4015-A053-841BABD60F0F}" presName="parentText" presStyleLbl="node1" presStyleIdx="0" presStyleCnt="2">
        <dgm:presLayoutVars>
          <dgm:chMax val="0"/>
          <dgm:bulletEnabled val="1"/>
        </dgm:presLayoutVars>
      </dgm:prSet>
      <dgm:spPr/>
    </dgm:pt>
    <dgm:pt modelId="{07888455-77D0-4AE7-B85A-8B0E7DD451A1}" type="pres">
      <dgm:prSet presAssocID="{42AF8E78-CB72-4015-A053-841BABD60F0F}" presName="childText" presStyleLbl="revTx" presStyleIdx="0" presStyleCnt="2">
        <dgm:presLayoutVars>
          <dgm:bulletEnabled val="1"/>
        </dgm:presLayoutVars>
      </dgm:prSet>
      <dgm:spPr/>
    </dgm:pt>
    <dgm:pt modelId="{40E5767B-C502-4E37-878E-4D3B0D6E2662}" type="pres">
      <dgm:prSet presAssocID="{F3014831-4E9B-44F5-82D8-23C866AD3013}" presName="parentText" presStyleLbl="node1" presStyleIdx="1" presStyleCnt="2">
        <dgm:presLayoutVars>
          <dgm:chMax val="0"/>
          <dgm:bulletEnabled val="1"/>
        </dgm:presLayoutVars>
      </dgm:prSet>
      <dgm:spPr/>
    </dgm:pt>
    <dgm:pt modelId="{44BBE0E9-7FF8-4A69-A33C-DACFAB86B72B}" type="pres">
      <dgm:prSet presAssocID="{F3014831-4E9B-44F5-82D8-23C866AD3013}" presName="childText" presStyleLbl="revTx" presStyleIdx="1" presStyleCnt="2">
        <dgm:presLayoutVars>
          <dgm:bulletEnabled val="1"/>
        </dgm:presLayoutVars>
      </dgm:prSet>
      <dgm:spPr/>
    </dgm:pt>
  </dgm:ptLst>
  <dgm:cxnLst>
    <dgm:cxn modelId="{566AB601-679D-4B9D-90D8-39644E2A1F3C}" srcId="{2D114059-D777-40F0-9157-04627AC68CE4}" destId="{42AF8E78-CB72-4015-A053-841BABD60F0F}" srcOrd="0" destOrd="0" parTransId="{7E4EB236-1CA7-46D4-8EDD-D49CDAE7BDEA}" sibTransId="{DE106496-B64D-49C5-AA28-0C67B585EEB6}"/>
    <dgm:cxn modelId="{4680A10A-2385-4F2D-A689-1FF1DF930949}" srcId="{2D114059-D777-40F0-9157-04627AC68CE4}" destId="{F3014831-4E9B-44F5-82D8-23C866AD3013}" srcOrd="1" destOrd="0" parTransId="{23F9D848-AF8C-40A4-856E-1FF2103CC636}" sibTransId="{56CE64EC-0B20-4194-A122-DB1D1407E515}"/>
    <dgm:cxn modelId="{67718D0B-523C-4F98-ABF9-958EF0788E8A}" type="presOf" srcId="{D08E7CEE-58AC-4019-AD14-69989A7C6526}" destId="{44BBE0E9-7FF8-4A69-A33C-DACFAB86B72B}" srcOrd="0" destOrd="0" presId="urn:microsoft.com/office/officeart/2005/8/layout/vList2"/>
    <dgm:cxn modelId="{734A0019-9DC4-4CAC-AC38-21469C95787C}" type="presOf" srcId="{42AF8E78-CB72-4015-A053-841BABD60F0F}" destId="{72AAFBA2-13FA-494A-8695-F8D6F790E961}" srcOrd="0" destOrd="0" presId="urn:microsoft.com/office/officeart/2005/8/layout/vList2"/>
    <dgm:cxn modelId="{B5B99A3D-EEBE-4DA4-9393-69DF2059C182}" type="presOf" srcId="{A8B85939-D6ED-4612-949B-C0D3190F309F}" destId="{07888455-77D0-4AE7-B85A-8B0E7DD451A1}" srcOrd="0" destOrd="1" presId="urn:microsoft.com/office/officeart/2005/8/layout/vList2"/>
    <dgm:cxn modelId="{75CEF65E-B330-4459-B487-3356E069240F}" srcId="{F3014831-4E9B-44F5-82D8-23C866AD3013}" destId="{D08E7CEE-58AC-4019-AD14-69989A7C6526}" srcOrd="0" destOrd="0" parTransId="{463A63B9-2E49-4B87-A9E5-63989B0A5B22}" sibTransId="{04D54963-FF7E-4F31-A630-4D98E23C5EE9}"/>
    <dgm:cxn modelId="{9970DD86-34E3-4BEC-B2A8-C8B7103E6E22}" srcId="{F3014831-4E9B-44F5-82D8-23C866AD3013}" destId="{E523330F-5F1E-4FB8-963D-D3E59340E67A}" srcOrd="1" destOrd="0" parTransId="{DEF988BA-269C-4C99-B85C-DB95AEBDF8D3}" sibTransId="{09768365-2F3E-4FE6-B1FD-3B3401642503}"/>
    <dgm:cxn modelId="{CE065C8B-214A-40BC-92A8-2D312CAA1D52}" srcId="{42AF8E78-CB72-4015-A053-841BABD60F0F}" destId="{92077A4E-1C03-4341-BA7E-37B75F86FE7F}" srcOrd="0" destOrd="0" parTransId="{ABDCE205-11E5-4F7D-A921-41C17DB7D2C1}" sibTransId="{10C2D44B-1D49-42D5-B843-D9DA36F4D717}"/>
    <dgm:cxn modelId="{0B018A8F-3D7D-4194-8178-DB2D7B1F41AD}" srcId="{42AF8E78-CB72-4015-A053-841BABD60F0F}" destId="{A8B85939-D6ED-4612-949B-C0D3190F309F}" srcOrd="1" destOrd="0" parTransId="{E155862D-4158-40A6-90F3-32298D04999C}" sibTransId="{5C28738D-FB58-499D-9111-608D63D032D4}"/>
    <dgm:cxn modelId="{5FA944C6-6F8B-4AFF-B2C8-2649E052AE02}" type="presOf" srcId="{E523330F-5F1E-4FB8-963D-D3E59340E67A}" destId="{44BBE0E9-7FF8-4A69-A33C-DACFAB86B72B}" srcOrd="0" destOrd="1" presId="urn:microsoft.com/office/officeart/2005/8/layout/vList2"/>
    <dgm:cxn modelId="{E8D70AE6-23C6-49F6-B7E4-C4173E0DED80}" type="presOf" srcId="{92077A4E-1C03-4341-BA7E-37B75F86FE7F}" destId="{07888455-77D0-4AE7-B85A-8B0E7DD451A1}" srcOrd="0" destOrd="0" presId="urn:microsoft.com/office/officeart/2005/8/layout/vList2"/>
    <dgm:cxn modelId="{6315ABE7-48D8-48CD-A923-49C62F385D45}" type="presOf" srcId="{2D114059-D777-40F0-9157-04627AC68CE4}" destId="{7A539C3E-DE10-4047-AD46-645A84DB2F76}" srcOrd="0" destOrd="0" presId="urn:microsoft.com/office/officeart/2005/8/layout/vList2"/>
    <dgm:cxn modelId="{C3E5D8F9-637C-4CFF-AE3E-1EE2B9C8BB06}" type="presOf" srcId="{F3014831-4E9B-44F5-82D8-23C866AD3013}" destId="{40E5767B-C502-4E37-878E-4D3B0D6E2662}" srcOrd="0" destOrd="0" presId="urn:microsoft.com/office/officeart/2005/8/layout/vList2"/>
    <dgm:cxn modelId="{B90EB291-5C01-4240-B91B-8EF2ECC0C95D}" type="presParOf" srcId="{7A539C3E-DE10-4047-AD46-645A84DB2F76}" destId="{72AAFBA2-13FA-494A-8695-F8D6F790E961}" srcOrd="0" destOrd="0" presId="urn:microsoft.com/office/officeart/2005/8/layout/vList2"/>
    <dgm:cxn modelId="{9662FD67-E5B3-4703-B3C1-825FEDAE9BD9}" type="presParOf" srcId="{7A539C3E-DE10-4047-AD46-645A84DB2F76}" destId="{07888455-77D0-4AE7-B85A-8B0E7DD451A1}" srcOrd="1" destOrd="0" presId="urn:microsoft.com/office/officeart/2005/8/layout/vList2"/>
    <dgm:cxn modelId="{3332AF97-778E-4B1D-9BDF-76B9D79490AD}" type="presParOf" srcId="{7A539C3E-DE10-4047-AD46-645A84DB2F76}" destId="{40E5767B-C502-4E37-878E-4D3B0D6E2662}" srcOrd="2" destOrd="0" presId="urn:microsoft.com/office/officeart/2005/8/layout/vList2"/>
    <dgm:cxn modelId="{499F3BB6-EF42-48ED-9130-51A430BC1C2D}" type="presParOf" srcId="{7A539C3E-DE10-4047-AD46-645A84DB2F76}" destId="{44BBE0E9-7FF8-4A69-A33C-DACFAB86B72B}"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waterfall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0C763F02-21D9-4FF3-B8C1-7C62E28410A4}" type="presOf" srcId="{4D7FEC89-3F5E-436D-BA6A-D2FE3FC12B1B}" destId="{570CB031-B7D7-4678-B2F7-EF460C9EBEBF}" srcOrd="0" destOrd="0" presId="urn:microsoft.com/office/officeart/2005/8/layout/vList2"/>
    <dgm:cxn modelId="{392FF6B7-D77B-40D6-9460-6785C11A71BA}"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B5750D1C-CBCD-48C5-8BEA-4E04635DA406}"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73869F5-CA57-49AD-A3EF-5736913196B1}" type="doc">
      <dgm:prSet loTypeId="urn:microsoft.com/office/officeart/2005/8/layout/vProcess5" loCatId="process" qsTypeId="urn:microsoft.com/office/officeart/2005/8/quickstyle/simple1" qsCatId="simple" csTypeId="urn:microsoft.com/office/officeart/2005/8/colors/accent1_2" csCatId="accent1" phldr="1"/>
      <dgm:spPr/>
    </dgm:pt>
    <dgm:pt modelId="{2EE8796E-B5EF-4D7E-87C2-5CF2ED81A932}">
      <dgm:prSet phldrT="[Text]"/>
      <dgm:spPr/>
      <dgm:t>
        <a:bodyPr/>
        <a:lstStyle/>
        <a:p>
          <a:r>
            <a:rPr lang="en-US" dirty="0"/>
            <a:t>Basic file management, editing, and document production functions in the first increment</a:t>
          </a:r>
        </a:p>
      </dgm:t>
    </dgm:pt>
    <dgm:pt modelId="{F63FE2F6-5127-4296-A153-7533A8548ED5}" type="parTrans" cxnId="{BD57727E-832C-4BF0-922A-9EBE70885367}">
      <dgm:prSet/>
      <dgm:spPr/>
      <dgm:t>
        <a:bodyPr/>
        <a:lstStyle/>
        <a:p>
          <a:endParaRPr lang="en-US"/>
        </a:p>
      </dgm:t>
    </dgm:pt>
    <dgm:pt modelId="{ED5C1DFD-E04A-42A4-9221-3133F94CA3FB}" type="sibTrans" cxnId="{BD57727E-832C-4BF0-922A-9EBE70885367}">
      <dgm:prSet/>
      <dgm:spPr/>
      <dgm:t>
        <a:bodyPr/>
        <a:lstStyle/>
        <a:p>
          <a:endParaRPr lang="en-US"/>
        </a:p>
      </dgm:t>
    </dgm:pt>
    <dgm:pt modelId="{A13B939E-1799-4606-AD1E-F32407DAD455}">
      <dgm:prSet/>
      <dgm:spPr/>
      <dgm:t>
        <a:bodyPr/>
        <a:lstStyle/>
        <a:p>
          <a:r>
            <a:rPr lang="en-US"/>
            <a:t>More sophisticated editing and document production capabilities in the second increment</a:t>
          </a:r>
          <a:endParaRPr lang="en-US" dirty="0"/>
        </a:p>
      </dgm:t>
    </dgm:pt>
    <dgm:pt modelId="{6DCD2075-49E2-48BA-8004-960FD1755779}" type="parTrans" cxnId="{3959487F-6052-420E-8CC2-46302CE76665}">
      <dgm:prSet/>
      <dgm:spPr/>
      <dgm:t>
        <a:bodyPr/>
        <a:lstStyle/>
        <a:p>
          <a:endParaRPr lang="en-US"/>
        </a:p>
      </dgm:t>
    </dgm:pt>
    <dgm:pt modelId="{7B9D950D-09BD-46BD-AA95-A313F3AB8FB2}" type="sibTrans" cxnId="{3959487F-6052-420E-8CC2-46302CE76665}">
      <dgm:prSet/>
      <dgm:spPr/>
      <dgm:t>
        <a:bodyPr/>
        <a:lstStyle/>
        <a:p>
          <a:endParaRPr lang="en-US"/>
        </a:p>
      </dgm:t>
    </dgm:pt>
    <dgm:pt modelId="{B987109A-0D68-4C60-86A9-B4F01CA4A77A}">
      <dgm:prSet/>
      <dgm:spPr/>
      <dgm:t>
        <a:bodyPr/>
        <a:lstStyle/>
        <a:p>
          <a:r>
            <a:rPr lang="en-US"/>
            <a:t>Spelling and grammar checking in the third increment</a:t>
          </a:r>
          <a:endParaRPr lang="en-US" dirty="0"/>
        </a:p>
      </dgm:t>
    </dgm:pt>
    <dgm:pt modelId="{D4D0404D-A157-442E-86B1-3B49AD0A1F15}" type="parTrans" cxnId="{FAE208B5-DC52-487F-B79F-8F330953F359}">
      <dgm:prSet/>
      <dgm:spPr/>
      <dgm:t>
        <a:bodyPr/>
        <a:lstStyle/>
        <a:p>
          <a:endParaRPr lang="en-US"/>
        </a:p>
      </dgm:t>
    </dgm:pt>
    <dgm:pt modelId="{A8A95888-C928-47CC-8D78-AC674ACEF2B9}" type="sibTrans" cxnId="{FAE208B5-DC52-487F-B79F-8F330953F359}">
      <dgm:prSet/>
      <dgm:spPr/>
      <dgm:t>
        <a:bodyPr/>
        <a:lstStyle/>
        <a:p>
          <a:endParaRPr lang="en-US"/>
        </a:p>
      </dgm:t>
    </dgm:pt>
    <dgm:pt modelId="{58FE753C-233E-4353-8E63-36A041BDA7C9}">
      <dgm:prSet/>
      <dgm:spPr/>
      <dgm:t>
        <a:bodyPr/>
        <a:lstStyle/>
        <a:p>
          <a:r>
            <a:rPr lang="en-US"/>
            <a:t>Advanced page layout capability in the fourth increment</a:t>
          </a:r>
          <a:endParaRPr lang="en-US" dirty="0"/>
        </a:p>
      </dgm:t>
    </dgm:pt>
    <dgm:pt modelId="{57C3C9EE-2E57-4B88-A095-2ECB8B2D75B0}" type="parTrans" cxnId="{A2A6D500-0114-4EA3-94FD-FD4C239801D9}">
      <dgm:prSet/>
      <dgm:spPr/>
      <dgm:t>
        <a:bodyPr/>
        <a:lstStyle/>
        <a:p>
          <a:endParaRPr lang="en-US"/>
        </a:p>
      </dgm:t>
    </dgm:pt>
    <dgm:pt modelId="{7D37B838-8951-4E4F-8954-59A380C2E52F}" type="sibTrans" cxnId="{A2A6D500-0114-4EA3-94FD-FD4C239801D9}">
      <dgm:prSet/>
      <dgm:spPr/>
      <dgm:t>
        <a:bodyPr/>
        <a:lstStyle/>
        <a:p>
          <a:endParaRPr lang="en-US"/>
        </a:p>
      </dgm:t>
    </dgm:pt>
    <dgm:pt modelId="{F8969FC0-0CBB-435A-8CA4-0350337B3C62}" type="pres">
      <dgm:prSet presAssocID="{573869F5-CA57-49AD-A3EF-5736913196B1}" presName="outerComposite" presStyleCnt="0">
        <dgm:presLayoutVars>
          <dgm:chMax val="5"/>
          <dgm:dir/>
          <dgm:resizeHandles val="exact"/>
        </dgm:presLayoutVars>
      </dgm:prSet>
      <dgm:spPr/>
    </dgm:pt>
    <dgm:pt modelId="{83FCB761-1615-4BDF-99F4-46EF066709EB}" type="pres">
      <dgm:prSet presAssocID="{573869F5-CA57-49AD-A3EF-5736913196B1}" presName="dummyMaxCanvas" presStyleCnt="0">
        <dgm:presLayoutVars/>
      </dgm:prSet>
      <dgm:spPr/>
    </dgm:pt>
    <dgm:pt modelId="{C51799C4-586D-4C3F-8244-28BF0EF42A3F}" type="pres">
      <dgm:prSet presAssocID="{573869F5-CA57-49AD-A3EF-5736913196B1}" presName="FourNodes_1" presStyleLbl="node1" presStyleIdx="0" presStyleCnt="4">
        <dgm:presLayoutVars>
          <dgm:bulletEnabled val="1"/>
        </dgm:presLayoutVars>
      </dgm:prSet>
      <dgm:spPr/>
    </dgm:pt>
    <dgm:pt modelId="{B72EA9D7-BD99-460E-9085-E3A8B070693C}" type="pres">
      <dgm:prSet presAssocID="{573869F5-CA57-49AD-A3EF-5736913196B1}" presName="FourNodes_2" presStyleLbl="node1" presStyleIdx="1" presStyleCnt="4">
        <dgm:presLayoutVars>
          <dgm:bulletEnabled val="1"/>
        </dgm:presLayoutVars>
      </dgm:prSet>
      <dgm:spPr/>
    </dgm:pt>
    <dgm:pt modelId="{D57C3205-A70C-4296-B6F4-F48FF9D3E2CE}" type="pres">
      <dgm:prSet presAssocID="{573869F5-CA57-49AD-A3EF-5736913196B1}" presName="FourNodes_3" presStyleLbl="node1" presStyleIdx="2" presStyleCnt="4">
        <dgm:presLayoutVars>
          <dgm:bulletEnabled val="1"/>
        </dgm:presLayoutVars>
      </dgm:prSet>
      <dgm:spPr/>
    </dgm:pt>
    <dgm:pt modelId="{AF442FEE-30C0-4D6F-947D-35ED9DF57594}" type="pres">
      <dgm:prSet presAssocID="{573869F5-CA57-49AD-A3EF-5736913196B1}" presName="FourNodes_4" presStyleLbl="node1" presStyleIdx="3" presStyleCnt="4">
        <dgm:presLayoutVars>
          <dgm:bulletEnabled val="1"/>
        </dgm:presLayoutVars>
      </dgm:prSet>
      <dgm:spPr/>
    </dgm:pt>
    <dgm:pt modelId="{F286D171-A16C-482B-9B91-1B64B41B2C55}" type="pres">
      <dgm:prSet presAssocID="{573869F5-CA57-49AD-A3EF-5736913196B1}" presName="FourConn_1-2" presStyleLbl="fgAccFollowNode1" presStyleIdx="0" presStyleCnt="3">
        <dgm:presLayoutVars>
          <dgm:bulletEnabled val="1"/>
        </dgm:presLayoutVars>
      </dgm:prSet>
      <dgm:spPr/>
    </dgm:pt>
    <dgm:pt modelId="{A00DB063-D6AE-48D4-9676-826930B932D9}" type="pres">
      <dgm:prSet presAssocID="{573869F5-CA57-49AD-A3EF-5736913196B1}" presName="FourConn_2-3" presStyleLbl="fgAccFollowNode1" presStyleIdx="1" presStyleCnt="3">
        <dgm:presLayoutVars>
          <dgm:bulletEnabled val="1"/>
        </dgm:presLayoutVars>
      </dgm:prSet>
      <dgm:spPr/>
    </dgm:pt>
    <dgm:pt modelId="{73965958-049D-47A0-BC61-0D0C2AF1F43F}" type="pres">
      <dgm:prSet presAssocID="{573869F5-CA57-49AD-A3EF-5736913196B1}" presName="FourConn_3-4" presStyleLbl="fgAccFollowNode1" presStyleIdx="2" presStyleCnt="3">
        <dgm:presLayoutVars>
          <dgm:bulletEnabled val="1"/>
        </dgm:presLayoutVars>
      </dgm:prSet>
      <dgm:spPr/>
    </dgm:pt>
    <dgm:pt modelId="{A5E321B0-3396-4AF5-B768-FB743D4A438C}" type="pres">
      <dgm:prSet presAssocID="{573869F5-CA57-49AD-A3EF-5736913196B1}" presName="FourNodes_1_text" presStyleLbl="node1" presStyleIdx="3" presStyleCnt="4">
        <dgm:presLayoutVars>
          <dgm:bulletEnabled val="1"/>
        </dgm:presLayoutVars>
      </dgm:prSet>
      <dgm:spPr/>
    </dgm:pt>
    <dgm:pt modelId="{C32839DA-E039-4EC1-B13F-425250EFB772}" type="pres">
      <dgm:prSet presAssocID="{573869F5-CA57-49AD-A3EF-5736913196B1}" presName="FourNodes_2_text" presStyleLbl="node1" presStyleIdx="3" presStyleCnt="4">
        <dgm:presLayoutVars>
          <dgm:bulletEnabled val="1"/>
        </dgm:presLayoutVars>
      </dgm:prSet>
      <dgm:spPr/>
    </dgm:pt>
    <dgm:pt modelId="{944DDF88-ACA2-4F5A-87C9-A53B2D2AA575}" type="pres">
      <dgm:prSet presAssocID="{573869F5-CA57-49AD-A3EF-5736913196B1}" presName="FourNodes_3_text" presStyleLbl="node1" presStyleIdx="3" presStyleCnt="4">
        <dgm:presLayoutVars>
          <dgm:bulletEnabled val="1"/>
        </dgm:presLayoutVars>
      </dgm:prSet>
      <dgm:spPr/>
    </dgm:pt>
    <dgm:pt modelId="{21A36169-F2DF-4DEE-95EB-E7750EB1E4F2}" type="pres">
      <dgm:prSet presAssocID="{573869F5-CA57-49AD-A3EF-5736913196B1}" presName="FourNodes_4_text" presStyleLbl="node1" presStyleIdx="3" presStyleCnt="4">
        <dgm:presLayoutVars>
          <dgm:bulletEnabled val="1"/>
        </dgm:presLayoutVars>
      </dgm:prSet>
      <dgm:spPr/>
    </dgm:pt>
  </dgm:ptLst>
  <dgm:cxnLst>
    <dgm:cxn modelId="{A2A6D500-0114-4EA3-94FD-FD4C239801D9}" srcId="{573869F5-CA57-49AD-A3EF-5736913196B1}" destId="{58FE753C-233E-4353-8E63-36A041BDA7C9}" srcOrd="3" destOrd="0" parTransId="{57C3C9EE-2E57-4B88-A095-2ECB8B2D75B0}" sibTransId="{7D37B838-8951-4E4F-8954-59A380C2E52F}"/>
    <dgm:cxn modelId="{11649F04-B74A-4472-9C97-A72AE359C8C1}" type="presOf" srcId="{2EE8796E-B5EF-4D7E-87C2-5CF2ED81A932}" destId="{A5E321B0-3396-4AF5-B768-FB743D4A438C}" srcOrd="1" destOrd="0" presId="urn:microsoft.com/office/officeart/2005/8/layout/vProcess5"/>
    <dgm:cxn modelId="{A7C65A0B-8F74-49BC-B2AD-19E3601622A8}" type="presOf" srcId="{B987109A-0D68-4C60-86A9-B4F01CA4A77A}" destId="{D57C3205-A70C-4296-B6F4-F48FF9D3E2CE}" srcOrd="0" destOrd="0" presId="urn:microsoft.com/office/officeart/2005/8/layout/vProcess5"/>
    <dgm:cxn modelId="{DCE0F50E-067C-4662-A71C-551751862E5A}" type="presOf" srcId="{2EE8796E-B5EF-4D7E-87C2-5CF2ED81A932}" destId="{C51799C4-586D-4C3F-8244-28BF0EF42A3F}" srcOrd="0" destOrd="0" presId="urn:microsoft.com/office/officeart/2005/8/layout/vProcess5"/>
    <dgm:cxn modelId="{19253E28-43C7-46E8-AC86-EF3D97B5C997}" type="presOf" srcId="{58FE753C-233E-4353-8E63-36A041BDA7C9}" destId="{21A36169-F2DF-4DEE-95EB-E7750EB1E4F2}" srcOrd="1" destOrd="0" presId="urn:microsoft.com/office/officeart/2005/8/layout/vProcess5"/>
    <dgm:cxn modelId="{34EF5C35-8798-4FC1-95BF-54B6803A9B9B}" type="presOf" srcId="{573869F5-CA57-49AD-A3EF-5736913196B1}" destId="{F8969FC0-0CBB-435A-8CA4-0350337B3C62}" srcOrd="0" destOrd="0" presId="urn:microsoft.com/office/officeart/2005/8/layout/vProcess5"/>
    <dgm:cxn modelId="{24942668-7D6C-48FE-8F13-EDB6F21F0ECF}" type="presOf" srcId="{A8A95888-C928-47CC-8D78-AC674ACEF2B9}" destId="{73965958-049D-47A0-BC61-0D0C2AF1F43F}" srcOrd="0" destOrd="0" presId="urn:microsoft.com/office/officeart/2005/8/layout/vProcess5"/>
    <dgm:cxn modelId="{BD57727E-832C-4BF0-922A-9EBE70885367}" srcId="{573869F5-CA57-49AD-A3EF-5736913196B1}" destId="{2EE8796E-B5EF-4D7E-87C2-5CF2ED81A932}" srcOrd="0" destOrd="0" parTransId="{F63FE2F6-5127-4296-A153-7533A8548ED5}" sibTransId="{ED5C1DFD-E04A-42A4-9221-3133F94CA3FB}"/>
    <dgm:cxn modelId="{3959487F-6052-420E-8CC2-46302CE76665}" srcId="{573869F5-CA57-49AD-A3EF-5736913196B1}" destId="{A13B939E-1799-4606-AD1E-F32407DAD455}" srcOrd="1" destOrd="0" parTransId="{6DCD2075-49E2-48BA-8004-960FD1755779}" sibTransId="{7B9D950D-09BD-46BD-AA95-A313F3AB8FB2}"/>
    <dgm:cxn modelId="{0536577F-4477-4C0B-8F04-34B194FC64D6}" type="presOf" srcId="{B987109A-0D68-4C60-86A9-B4F01CA4A77A}" destId="{944DDF88-ACA2-4F5A-87C9-A53B2D2AA575}" srcOrd="1" destOrd="0" presId="urn:microsoft.com/office/officeart/2005/8/layout/vProcess5"/>
    <dgm:cxn modelId="{71CEEB85-A6F5-4EF5-878D-B57F27C0ED58}" type="presOf" srcId="{A13B939E-1799-4606-AD1E-F32407DAD455}" destId="{C32839DA-E039-4EC1-B13F-425250EFB772}" srcOrd="1" destOrd="0" presId="urn:microsoft.com/office/officeart/2005/8/layout/vProcess5"/>
    <dgm:cxn modelId="{7D6331AB-9396-4072-BC87-79445C99EB67}" type="presOf" srcId="{58FE753C-233E-4353-8E63-36A041BDA7C9}" destId="{AF442FEE-30C0-4D6F-947D-35ED9DF57594}" srcOrd="0" destOrd="0" presId="urn:microsoft.com/office/officeart/2005/8/layout/vProcess5"/>
    <dgm:cxn modelId="{1EC440B4-FC11-495B-BBFB-B41F96E46C83}" type="presOf" srcId="{7B9D950D-09BD-46BD-AA95-A313F3AB8FB2}" destId="{A00DB063-D6AE-48D4-9676-826930B932D9}" srcOrd="0" destOrd="0" presId="urn:microsoft.com/office/officeart/2005/8/layout/vProcess5"/>
    <dgm:cxn modelId="{FAE208B5-DC52-487F-B79F-8F330953F359}" srcId="{573869F5-CA57-49AD-A3EF-5736913196B1}" destId="{B987109A-0D68-4C60-86A9-B4F01CA4A77A}" srcOrd="2" destOrd="0" parTransId="{D4D0404D-A157-442E-86B1-3B49AD0A1F15}" sibTransId="{A8A95888-C928-47CC-8D78-AC674ACEF2B9}"/>
    <dgm:cxn modelId="{6C3A9FBE-E28B-4136-8127-5240D3A347CD}" type="presOf" srcId="{A13B939E-1799-4606-AD1E-F32407DAD455}" destId="{B72EA9D7-BD99-460E-9085-E3A8B070693C}" srcOrd="0" destOrd="0" presId="urn:microsoft.com/office/officeart/2005/8/layout/vProcess5"/>
    <dgm:cxn modelId="{EBE761FB-F66E-46BA-9FFB-43441CA44E0D}" type="presOf" srcId="{ED5C1DFD-E04A-42A4-9221-3133F94CA3FB}" destId="{F286D171-A16C-482B-9B91-1B64B41B2C55}" srcOrd="0" destOrd="0" presId="urn:microsoft.com/office/officeart/2005/8/layout/vProcess5"/>
    <dgm:cxn modelId="{69822227-87B2-4AB6-8A53-A4AD672DAF7F}" type="presParOf" srcId="{F8969FC0-0CBB-435A-8CA4-0350337B3C62}" destId="{83FCB761-1615-4BDF-99F4-46EF066709EB}" srcOrd="0" destOrd="0" presId="urn:microsoft.com/office/officeart/2005/8/layout/vProcess5"/>
    <dgm:cxn modelId="{56CBBB2B-2BD3-48C5-9158-194D8F6BD172}" type="presParOf" srcId="{F8969FC0-0CBB-435A-8CA4-0350337B3C62}" destId="{C51799C4-586D-4C3F-8244-28BF0EF42A3F}" srcOrd="1" destOrd="0" presId="urn:microsoft.com/office/officeart/2005/8/layout/vProcess5"/>
    <dgm:cxn modelId="{0933F339-58A9-4184-AB76-6AE907329781}" type="presParOf" srcId="{F8969FC0-0CBB-435A-8CA4-0350337B3C62}" destId="{B72EA9D7-BD99-460E-9085-E3A8B070693C}" srcOrd="2" destOrd="0" presId="urn:microsoft.com/office/officeart/2005/8/layout/vProcess5"/>
    <dgm:cxn modelId="{19E75A4D-26EE-4819-89BD-872D090E953B}" type="presParOf" srcId="{F8969FC0-0CBB-435A-8CA4-0350337B3C62}" destId="{D57C3205-A70C-4296-B6F4-F48FF9D3E2CE}" srcOrd="3" destOrd="0" presId="urn:microsoft.com/office/officeart/2005/8/layout/vProcess5"/>
    <dgm:cxn modelId="{106C3E3B-610F-42E5-B600-46CAF0ADAA49}" type="presParOf" srcId="{F8969FC0-0CBB-435A-8CA4-0350337B3C62}" destId="{AF442FEE-30C0-4D6F-947D-35ED9DF57594}" srcOrd="4" destOrd="0" presId="urn:microsoft.com/office/officeart/2005/8/layout/vProcess5"/>
    <dgm:cxn modelId="{76CF5972-2171-4B47-9B9C-4648646535AA}" type="presParOf" srcId="{F8969FC0-0CBB-435A-8CA4-0350337B3C62}" destId="{F286D171-A16C-482B-9B91-1B64B41B2C55}" srcOrd="5" destOrd="0" presId="urn:microsoft.com/office/officeart/2005/8/layout/vProcess5"/>
    <dgm:cxn modelId="{47DC92E9-4D81-4E2D-B2C2-C5F9EFB619E7}" type="presParOf" srcId="{F8969FC0-0CBB-435A-8CA4-0350337B3C62}" destId="{A00DB063-D6AE-48D4-9676-826930B932D9}" srcOrd="6" destOrd="0" presId="urn:microsoft.com/office/officeart/2005/8/layout/vProcess5"/>
    <dgm:cxn modelId="{4A1DE6CD-5DE8-4648-B4DC-6E74F4B2388F}" type="presParOf" srcId="{F8969FC0-0CBB-435A-8CA4-0350337B3C62}" destId="{73965958-049D-47A0-BC61-0D0C2AF1F43F}" srcOrd="7" destOrd="0" presId="urn:microsoft.com/office/officeart/2005/8/layout/vProcess5"/>
    <dgm:cxn modelId="{ED97AB5F-26ED-4EDB-929C-14DB7A42ED29}" type="presParOf" srcId="{F8969FC0-0CBB-435A-8CA4-0350337B3C62}" destId="{A5E321B0-3396-4AF5-B768-FB743D4A438C}" srcOrd="8" destOrd="0" presId="urn:microsoft.com/office/officeart/2005/8/layout/vProcess5"/>
    <dgm:cxn modelId="{00D12DBE-53AE-407E-8CF8-746A62245D58}" type="presParOf" srcId="{F8969FC0-0CBB-435A-8CA4-0350337B3C62}" destId="{C32839DA-E039-4EC1-B13F-425250EFB772}" srcOrd="9" destOrd="0" presId="urn:microsoft.com/office/officeart/2005/8/layout/vProcess5"/>
    <dgm:cxn modelId="{94F13A1C-5470-4FD7-8578-559DD0FA03CE}" type="presParOf" srcId="{F8969FC0-0CBB-435A-8CA4-0350337B3C62}" destId="{944DDF88-ACA2-4F5A-87C9-A53B2D2AA575}" srcOrd="10" destOrd="0" presId="urn:microsoft.com/office/officeart/2005/8/layout/vProcess5"/>
    <dgm:cxn modelId="{849443E9-A606-4EF6-B02C-BE012513C59C}" type="presParOf" srcId="{F8969FC0-0CBB-435A-8CA4-0350337B3C62}" destId="{21A36169-F2DF-4DEE-95EB-E7750EB1E4F2}"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incremental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AE6E2512-C1C3-495E-86D7-44B68F7FEFFF}" type="presOf" srcId="{4D7FEC89-3F5E-436D-BA6A-D2FE3FC12B1B}" destId="{570CB031-B7D7-4678-B2F7-EF460C9EBEBF}" srcOrd="0" destOrd="0" presId="urn:microsoft.com/office/officeart/2005/8/layout/vList2"/>
    <dgm:cxn modelId="{F00B3566-3E1A-4353-913A-90446F94821E}" type="presOf" srcId="{3F1CD5A0-78DF-41B4-ABE7-D9598EAC80EA}" destId="{51E16E5C-FEA1-4DB0-8C21-8BE4A33B95AB}"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ABF90E30-4BBC-4C62-9400-37FA849D8023}"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898DCEE-7B5C-4EC1-9FBC-5DC35023AEC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IE"/>
        </a:p>
      </dgm:t>
    </dgm:pt>
    <dgm:pt modelId="{2840BBD4-CBEE-450B-B247-3498354FC964}">
      <dgm:prSet phldrT="[Text]"/>
      <dgm:spPr/>
      <dgm:t>
        <a:bodyPr/>
        <a:lstStyle/>
        <a:p>
          <a:r>
            <a:rPr lang="en-US" dirty="0"/>
            <a:t>Stakeholders see what appears to be a working version of the software, unaware that the prototype is held together haphazardly, unaware that in the rush to get it working you haven't considered overall software quality </a:t>
          </a:r>
          <a:r>
            <a:rPr lang="en-IE" dirty="0"/>
            <a:t>or long-term maintainability</a:t>
          </a:r>
        </a:p>
      </dgm:t>
    </dgm:pt>
    <dgm:pt modelId="{24A12F2C-E654-4F72-9D2B-73E8DE3EE25E}" type="parTrans" cxnId="{5C8A6115-B096-4F29-A7F1-E1912292EBDC}">
      <dgm:prSet/>
      <dgm:spPr/>
      <dgm:t>
        <a:bodyPr/>
        <a:lstStyle/>
        <a:p>
          <a:endParaRPr lang="en-IE"/>
        </a:p>
      </dgm:t>
    </dgm:pt>
    <dgm:pt modelId="{4B7836E6-1A36-4308-9DB8-B514C95D7091}" type="sibTrans" cxnId="{5C8A6115-B096-4F29-A7F1-E1912292EBDC}">
      <dgm:prSet/>
      <dgm:spPr/>
      <dgm:t>
        <a:bodyPr/>
        <a:lstStyle/>
        <a:p>
          <a:endParaRPr lang="en-IE"/>
        </a:p>
      </dgm:t>
    </dgm:pt>
    <dgm:pt modelId="{612A1D46-8C70-46B3-B63F-478340A550B9}">
      <dgm:prSet/>
      <dgm:spPr/>
      <dgm:t>
        <a:bodyPr/>
        <a:lstStyle/>
        <a:p>
          <a:r>
            <a:rPr lang="en-US"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dirty="0"/>
            <a:t>to demonstrate capability</a:t>
          </a:r>
          <a:endParaRPr lang="en-US" dirty="0"/>
        </a:p>
      </dgm:t>
    </dgm:pt>
    <dgm:pt modelId="{DB43B767-FFCF-4DF5-9262-B944B061107B}" type="parTrans" cxnId="{186C5514-9E21-432B-9E81-A8D25234C574}">
      <dgm:prSet/>
      <dgm:spPr/>
      <dgm:t>
        <a:bodyPr/>
        <a:lstStyle/>
        <a:p>
          <a:endParaRPr lang="en-IE"/>
        </a:p>
      </dgm:t>
    </dgm:pt>
    <dgm:pt modelId="{29944D08-2EA4-43A0-8392-A9ADC93A970D}" type="sibTrans" cxnId="{186C5514-9E21-432B-9E81-A8D25234C574}">
      <dgm:prSet/>
      <dgm:spPr/>
      <dgm:t>
        <a:bodyPr/>
        <a:lstStyle/>
        <a:p>
          <a:endParaRPr lang="en-IE"/>
        </a:p>
      </dgm:t>
    </dgm:pt>
    <dgm:pt modelId="{39D492E2-DE02-4617-8F8C-6D4572ADEA98}" type="pres">
      <dgm:prSet presAssocID="{7898DCEE-7B5C-4EC1-9FBC-5DC35023AECD}" presName="linear" presStyleCnt="0">
        <dgm:presLayoutVars>
          <dgm:animLvl val="lvl"/>
          <dgm:resizeHandles val="exact"/>
        </dgm:presLayoutVars>
      </dgm:prSet>
      <dgm:spPr/>
    </dgm:pt>
    <dgm:pt modelId="{AD0F333E-3906-40D0-B16B-94D29B273401}" type="pres">
      <dgm:prSet presAssocID="{2840BBD4-CBEE-450B-B247-3498354FC964}" presName="parentText" presStyleLbl="node1" presStyleIdx="0" presStyleCnt="2">
        <dgm:presLayoutVars>
          <dgm:chMax val="0"/>
          <dgm:bulletEnabled val="1"/>
        </dgm:presLayoutVars>
      </dgm:prSet>
      <dgm:spPr/>
    </dgm:pt>
    <dgm:pt modelId="{6D2476D2-5A79-47A4-83E2-33AD9C2F0A81}" type="pres">
      <dgm:prSet presAssocID="{4B7836E6-1A36-4308-9DB8-B514C95D7091}" presName="spacer" presStyleCnt="0"/>
      <dgm:spPr/>
    </dgm:pt>
    <dgm:pt modelId="{F47C9EA9-460D-44F2-829E-4AFA1AEEF243}" type="pres">
      <dgm:prSet presAssocID="{612A1D46-8C70-46B3-B63F-478340A550B9}" presName="parentText" presStyleLbl="node1" presStyleIdx="1" presStyleCnt="2">
        <dgm:presLayoutVars>
          <dgm:chMax val="0"/>
          <dgm:bulletEnabled val="1"/>
        </dgm:presLayoutVars>
      </dgm:prSet>
      <dgm:spPr/>
    </dgm:pt>
  </dgm:ptLst>
  <dgm:cxnLst>
    <dgm:cxn modelId="{E1A55807-E208-4032-9B3C-8DACE3CA6F32}" type="presOf" srcId="{2840BBD4-CBEE-450B-B247-3498354FC964}" destId="{AD0F333E-3906-40D0-B16B-94D29B273401}" srcOrd="0" destOrd="0" presId="urn:microsoft.com/office/officeart/2005/8/layout/vList2"/>
    <dgm:cxn modelId="{3949A110-C582-4496-B6E6-4797C9BEF6C1}" type="presOf" srcId="{7898DCEE-7B5C-4EC1-9FBC-5DC35023AECD}" destId="{39D492E2-DE02-4617-8F8C-6D4572ADEA98}" srcOrd="0" destOrd="0" presId="urn:microsoft.com/office/officeart/2005/8/layout/vList2"/>
    <dgm:cxn modelId="{186C5514-9E21-432B-9E81-A8D25234C574}" srcId="{7898DCEE-7B5C-4EC1-9FBC-5DC35023AECD}" destId="{612A1D46-8C70-46B3-B63F-478340A550B9}" srcOrd="1" destOrd="0" parTransId="{DB43B767-FFCF-4DF5-9262-B944B061107B}" sibTransId="{29944D08-2EA4-43A0-8392-A9ADC93A970D}"/>
    <dgm:cxn modelId="{5C8A6115-B096-4F29-A7F1-E1912292EBDC}" srcId="{7898DCEE-7B5C-4EC1-9FBC-5DC35023AECD}" destId="{2840BBD4-CBEE-450B-B247-3498354FC964}" srcOrd="0" destOrd="0" parTransId="{24A12F2C-E654-4F72-9D2B-73E8DE3EE25E}" sibTransId="{4B7836E6-1A36-4308-9DB8-B514C95D7091}"/>
    <dgm:cxn modelId="{8E1F1461-4A94-457E-AC95-03E525F1B9B1}" type="presOf" srcId="{612A1D46-8C70-46B3-B63F-478340A550B9}" destId="{F47C9EA9-460D-44F2-829E-4AFA1AEEF243}" srcOrd="0" destOrd="0" presId="urn:microsoft.com/office/officeart/2005/8/layout/vList2"/>
    <dgm:cxn modelId="{2F38B97F-DE4D-4D51-ABB4-E01F77032A9D}" type="presParOf" srcId="{39D492E2-DE02-4617-8F8C-6D4572ADEA98}" destId="{AD0F333E-3906-40D0-B16B-94D29B273401}" srcOrd="0" destOrd="0" presId="urn:microsoft.com/office/officeart/2005/8/layout/vList2"/>
    <dgm:cxn modelId="{54AF3741-E7C7-4D99-8759-F594354DB36C}" type="presParOf" srcId="{39D492E2-DE02-4617-8F8C-6D4572ADEA98}" destId="{6D2476D2-5A79-47A4-83E2-33AD9C2F0A81}" srcOrd="1" destOrd="0" presId="urn:microsoft.com/office/officeart/2005/8/layout/vList2"/>
    <dgm:cxn modelId="{5444CF5E-078F-414C-B56D-C12F4B8E64BA}" type="presParOf" srcId="{39D492E2-DE02-4617-8F8C-6D4572ADEA98}" destId="{F47C9EA9-460D-44F2-829E-4AFA1AEEF243}"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Provide three examples of software projects that would be amenable to the prototyping model. Be specific.</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47FB58E7-7BCF-4158-B622-D90F56EA8FB9}"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9B403DF9-3EE6-4E10-A0CB-0AA2B7F24DD0}" type="presOf" srcId="{3F1CD5A0-78DF-41B4-ABE7-D9598EAC80EA}" destId="{51E16E5C-FEA1-4DB0-8C21-8BE4A33B95AB}" srcOrd="0" destOrd="0" presId="urn:microsoft.com/office/officeart/2005/8/layout/vList2"/>
    <dgm:cxn modelId="{5808D2B6-4F2C-4D14-8E1F-B8CA17269A5E}"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What process adaptations are required if the prototype will evolve into a delivery system or product?</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D886CF01-19B0-44DC-B104-972BF6C34FAF}"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CCF567FD-BEC3-4604-9EAE-A07F35ED8FCE}" type="presOf" srcId="{3F1CD5A0-78DF-41B4-ABE7-D9598EAC80EA}" destId="{51E16E5C-FEA1-4DB0-8C21-8BE4A33B95AB}" srcOrd="0" destOrd="0" presId="urn:microsoft.com/office/officeart/2005/8/layout/vList2"/>
    <dgm:cxn modelId="{FEA34024-F7F9-46C8-9FF8-76B87CA1BD68}"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F1CD5A0-78DF-41B4-ABE7-D9598EAC80EA}" type="doc">
      <dgm:prSet loTypeId="urn:microsoft.com/office/officeart/2005/8/layout/vList2" loCatId="list" qsTypeId="urn:microsoft.com/office/officeart/2005/8/quickstyle/simple1" qsCatId="simple" csTypeId="urn:microsoft.com/office/officeart/2005/8/colors/colorful4" csCatId="colorful" phldr="1"/>
      <dgm:spPr/>
      <dgm:t>
        <a:bodyPr/>
        <a:lstStyle/>
        <a:p>
          <a:endParaRPr lang="en-US"/>
        </a:p>
      </dgm:t>
    </dgm:pt>
    <dgm:pt modelId="{4D7FEC89-3F5E-436D-BA6A-D2FE3FC12B1B}">
      <dgm:prSet phldrT="[Text]"/>
      <dgm:spPr/>
      <dgm:t>
        <a:bodyPr/>
        <a:lstStyle/>
        <a:p>
          <a:r>
            <a:rPr lang="en-US" dirty="0"/>
            <a:t>As you move outward along the spiral process flow, what can you say about the software that is being developed or maintained?</a:t>
          </a:r>
        </a:p>
      </dgm:t>
    </dgm:pt>
    <dgm:pt modelId="{4FB3F8CE-7459-4393-925B-22A13F1EBFF6}" type="parTrans" cxnId="{9F62ECE9-8738-458E-AEA6-C62B6B7ACAA2}">
      <dgm:prSet/>
      <dgm:spPr/>
      <dgm:t>
        <a:bodyPr/>
        <a:lstStyle/>
        <a:p>
          <a:endParaRPr lang="en-US"/>
        </a:p>
      </dgm:t>
    </dgm:pt>
    <dgm:pt modelId="{70ACCF12-34F3-427C-AF24-EE8FC4B741CF}" type="sibTrans" cxnId="{9F62ECE9-8738-458E-AEA6-C62B6B7ACAA2}">
      <dgm:prSet/>
      <dgm:spPr/>
      <dgm:t>
        <a:bodyPr/>
        <a:lstStyle/>
        <a:p>
          <a:endParaRPr lang="en-US"/>
        </a:p>
      </dgm:t>
    </dgm:pt>
    <dgm:pt modelId="{51E16E5C-FEA1-4DB0-8C21-8BE4A33B95AB}" type="pres">
      <dgm:prSet presAssocID="{3F1CD5A0-78DF-41B4-ABE7-D9598EAC80EA}" presName="linear" presStyleCnt="0">
        <dgm:presLayoutVars>
          <dgm:animLvl val="lvl"/>
          <dgm:resizeHandles val="exact"/>
        </dgm:presLayoutVars>
      </dgm:prSet>
      <dgm:spPr/>
    </dgm:pt>
    <dgm:pt modelId="{570CB031-B7D7-4678-B2F7-EF460C9EBEBF}" type="pres">
      <dgm:prSet presAssocID="{4D7FEC89-3F5E-436D-BA6A-D2FE3FC12B1B}" presName="parentText" presStyleLbl="node1" presStyleIdx="0" presStyleCnt="1">
        <dgm:presLayoutVars>
          <dgm:chMax val="0"/>
          <dgm:bulletEnabled val="1"/>
        </dgm:presLayoutVars>
      </dgm:prSet>
      <dgm:spPr/>
    </dgm:pt>
  </dgm:ptLst>
  <dgm:cxnLst>
    <dgm:cxn modelId="{FFB82797-2C3C-46CF-B0FC-1BB60ECAB2C1}" type="presOf" srcId="{3F1CD5A0-78DF-41B4-ABE7-D9598EAC80EA}" destId="{51E16E5C-FEA1-4DB0-8C21-8BE4A33B95AB}" srcOrd="0" destOrd="0" presId="urn:microsoft.com/office/officeart/2005/8/layout/vList2"/>
    <dgm:cxn modelId="{D783A0E9-77DC-4A93-946F-7F038A70FD6A}" type="presOf" srcId="{4D7FEC89-3F5E-436D-BA6A-D2FE3FC12B1B}" destId="{570CB031-B7D7-4678-B2F7-EF460C9EBEBF}" srcOrd="0" destOrd="0" presId="urn:microsoft.com/office/officeart/2005/8/layout/vList2"/>
    <dgm:cxn modelId="{9F62ECE9-8738-458E-AEA6-C62B6B7ACAA2}" srcId="{3F1CD5A0-78DF-41B4-ABE7-D9598EAC80EA}" destId="{4D7FEC89-3F5E-436D-BA6A-D2FE3FC12B1B}" srcOrd="0" destOrd="0" parTransId="{4FB3F8CE-7459-4393-925B-22A13F1EBFF6}" sibTransId="{70ACCF12-34F3-427C-AF24-EE8FC4B741CF}"/>
    <dgm:cxn modelId="{FB2B3BD8-5343-48CC-B5CC-45F47C74DD6C}" type="presParOf" srcId="{51E16E5C-FEA1-4DB0-8C21-8BE4A33B95AB}" destId="{570CB031-B7D7-4678-B2F7-EF460C9EBEBF}"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3737DB-5A25-4968-8788-6C16D0E5DCA9}">
      <dsp:nvSpPr>
        <dsp:cNvPr id="0" name=""/>
        <dsp:cNvSpPr/>
      </dsp:nvSpPr>
      <dsp:spPr>
        <a:xfrm>
          <a:off x="0" y="49638"/>
          <a:ext cx="10969625" cy="127413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Real projects rarely follow the sequential flow that the model proposes</a:t>
          </a:r>
        </a:p>
      </dsp:txBody>
      <dsp:txXfrm>
        <a:off x="62198" y="111836"/>
        <a:ext cx="10845229" cy="1149734"/>
      </dsp:txXfrm>
    </dsp:sp>
    <dsp:sp modelId="{C8853B85-F939-4804-9936-42F652280C2A}">
      <dsp:nvSpPr>
        <dsp:cNvPr id="0" name=""/>
        <dsp:cNvSpPr/>
      </dsp:nvSpPr>
      <dsp:spPr>
        <a:xfrm>
          <a:off x="0" y="1323768"/>
          <a:ext cx="10969625" cy="15369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dirty="0"/>
            <a:t>Although the linear model can accommodate iteration, it does so indirectly</a:t>
          </a:r>
        </a:p>
        <a:p>
          <a:pPr marL="228600" lvl="1" indent="-228600" algn="l" defTabSz="1155700">
            <a:lnSpc>
              <a:spcPct val="90000"/>
            </a:lnSpc>
            <a:spcBef>
              <a:spcPct val="0"/>
            </a:spcBef>
            <a:spcAft>
              <a:spcPct val="20000"/>
            </a:spcAft>
            <a:buChar char="•"/>
          </a:pPr>
          <a:r>
            <a:rPr lang="en-US" sz="2600" kern="1200"/>
            <a:t>As a result, changes can cause confusion as the project team proceeds</a:t>
          </a:r>
          <a:endParaRPr lang="en-US" sz="2600" kern="1200" dirty="0"/>
        </a:p>
      </dsp:txBody>
      <dsp:txXfrm>
        <a:off x="0" y="1323768"/>
        <a:ext cx="10969625" cy="1536975"/>
      </dsp:txXfrm>
    </dsp:sp>
    <dsp:sp modelId="{E44E5E37-9B28-410E-B63F-2B1DBDE80DB0}">
      <dsp:nvSpPr>
        <dsp:cNvPr id="0" name=""/>
        <dsp:cNvSpPr/>
      </dsp:nvSpPr>
      <dsp:spPr>
        <a:xfrm>
          <a:off x="0" y="2860743"/>
          <a:ext cx="10969625" cy="127413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It is often difficult for the customer to state all requirements explicitly</a:t>
          </a:r>
          <a:endParaRPr lang="en-US" sz="3300" kern="1200" dirty="0"/>
        </a:p>
      </dsp:txBody>
      <dsp:txXfrm>
        <a:off x="62198" y="2922941"/>
        <a:ext cx="10845229" cy="1149734"/>
      </dsp:txXfrm>
    </dsp:sp>
    <dsp:sp modelId="{62494A73-20D6-4C74-B9CB-C4FBFBDE19BA}">
      <dsp:nvSpPr>
        <dsp:cNvPr id="0" name=""/>
        <dsp:cNvSpPr/>
      </dsp:nvSpPr>
      <dsp:spPr>
        <a:xfrm>
          <a:off x="0" y="4134873"/>
          <a:ext cx="10969625" cy="7684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a:t>The waterfall model requires this and has difficulty accommodating the natural uncertainty that exists at the beginning of many projects</a:t>
          </a:r>
          <a:endParaRPr lang="en-US" sz="2600" kern="1200" dirty="0"/>
        </a:p>
      </dsp:txBody>
      <dsp:txXfrm>
        <a:off x="0" y="4134873"/>
        <a:ext cx="10969625" cy="7684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The concurrent process model defines a set of “states.” Describe what these states represent in your own words, and then indicate how they come into play within the concurrent process model</a:t>
          </a:r>
        </a:p>
      </dsp:txBody>
      <dsp:txXfrm>
        <a:off x="71965" y="173064"/>
        <a:ext cx="10825695" cy="133027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8084"/>
          <a:ext cx="10969625" cy="166023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dirty="0"/>
            <a:t>Is it possible to combine process models? If so, provide an example</a:t>
          </a:r>
        </a:p>
      </dsp:txBody>
      <dsp:txXfrm>
        <a:off x="81046" y="89130"/>
        <a:ext cx="10807533" cy="149813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01099"/>
          <a:ext cx="10969625" cy="147420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What are the advantages and disadvantages of developing software in which quality is “good enough”? That is, what happens when we emphasize development speed over product quality?</a:t>
          </a:r>
        </a:p>
      </dsp:txBody>
      <dsp:txXfrm>
        <a:off x="71965" y="173064"/>
        <a:ext cx="10825695" cy="13302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AFBA2-13FA-494A-8695-F8D6F790E961}">
      <dsp:nvSpPr>
        <dsp:cNvPr id="0" name=""/>
        <dsp:cNvSpPr/>
      </dsp:nvSpPr>
      <dsp:spPr>
        <a:xfrm>
          <a:off x="0" y="71699"/>
          <a:ext cx="10969625" cy="74880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The customer must have patience</a:t>
          </a:r>
        </a:p>
      </dsp:txBody>
      <dsp:txXfrm>
        <a:off x="36553" y="108252"/>
        <a:ext cx="10896519" cy="675694"/>
      </dsp:txXfrm>
    </dsp:sp>
    <dsp:sp modelId="{07888455-77D0-4AE7-B85A-8B0E7DD451A1}">
      <dsp:nvSpPr>
        <dsp:cNvPr id="0" name=""/>
        <dsp:cNvSpPr/>
      </dsp:nvSpPr>
      <dsp:spPr>
        <a:xfrm>
          <a:off x="0" y="820499"/>
          <a:ext cx="10969625" cy="1490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A working version of the program(s) will not be available until late in the project time span</a:t>
          </a:r>
        </a:p>
        <a:p>
          <a:pPr marL="228600" lvl="1" indent="-228600" algn="l" defTabSz="1111250">
            <a:lnSpc>
              <a:spcPct val="90000"/>
            </a:lnSpc>
            <a:spcBef>
              <a:spcPct val="0"/>
            </a:spcBef>
            <a:spcAft>
              <a:spcPct val="20000"/>
            </a:spcAft>
            <a:buChar char="•"/>
          </a:pPr>
          <a:r>
            <a:rPr lang="en-US" sz="2500" kern="1200" dirty="0"/>
            <a:t>A major blunder, if undetected until the working program is reviewed, can be disastrous</a:t>
          </a:r>
        </a:p>
      </dsp:txBody>
      <dsp:txXfrm>
        <a:off x="0" y="820499"/>
        <a:ext cx="10969625" cy="1490400"/>
      </dsp:txXfrm>
    </dsp:sp>
    <dsp:sp modelId="{40E5767B-C502-4E37-878E-4D3B0D6E2662}">
      <dsp:nvSpPr>
        <dsp:cNvPr id="0" name=""/>
        <dsp:cNvSpPr/>
      </dsp:nvSpPr>
      <dsp:spPr>
        <a:xfrm>
          <a:off x="0" y="2310900"/>
          <a:ext cx="10969625" cy="74880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Leads to blocking states</a:t>
          </a:r>
        </a:p>
      </dsp:txBody>
      <dsp:txXfrm>
        <a:off x="36553" y="2347453"/>
        <a:ext cx="10896519" cy="675694"/>
      </dsp:txXfrm>
    </dsp:sp>
    <dsp:sp modelId="{44BBE0E9-7FF8-4A69-A33C-DACFAB86B72B}">
      <dsp:nvSpPr>
        <dsp:cNvPr id="0" name=""/>
        <dsp:cNvSpPr/>
      </dsp:nvSpPr>
      <dsp:spPr>
        <a:xfrm>
          <a:off x="0" y="3059699"/>
          <a:ext cx="10969625" cy="1821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8286" tIns="40640" rIns="227584" bIns="40640" numCol="1" spcCol="1270" anchor="t" anchorCtr="0">
          <a:noAutofit/>
        </a:bodyPr>
        <a:lstStyle/>
        <a:p>
          <a:pPr marL="228600" lvl="1" indent="-228600" algn="l" defTabSz="1111250">
            <a:lnSpc>
              <a:spcPct val="90000"/>
            </a:lnSpc>
            <a:spcBef>
              <a:spcPct val="0"/>
            </a:spcBef>
            <a:spcAft>
              <a:spcPct val="20000"/>
            </a:spcAft>
            <a:buChar char="•"/>
          </a:pPr>
          <a:r>
            <a:rPr lang="en-US" sz="2500" kern="1200" dirty="0"/>
            <a:t>Some project team members must wait for other members of the team to complete dependent tasks</a:t>
          </a:r>
        </a:p>
        <a:p>
          <a:pPr marL="228600" lvl="1" indent="-228600" algn="l" defTabSz="1111250">
            <a:lnSpc>
              <a:spcPct val="90000"/>
            </a:lnSpc>
            <a:spcBef>
              <a:spcPct val="0"/>
            </a:spcBef>
            <a:spcAft>
              <a:spcPct val="20000"/>
            </a:spcAft>
            <a:buChar char="•"/>
          </a:pPr>
          <a:r>
            <a:rPr lang="en-US" sz="2500" kern="1200" dirty="0"/>
            <a:t>In fact, the time spent waiting can exceed the time spent on productive work! The blocking state tends to be more prevalent at the beginning and end of a linear sequential process</a:t>
          </a:r>
        </a:p>
      </dsp:txBody>
      <dsp:txXfrm>
        <a:off x="0" y="3059699"/>
        <a:ext cx="10969625" cy="1821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waterfall model. Be specific.</a:t>
          </a:r>
        </a:p>
      </dsp:txBody>
      <dsp:txXfrm>
        <a:off x="64083" y="245912"/>
        <a:ext cx="10841459" cy="118457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1799C4-586D-4C3F-8244-28BF0EF42A3F}">
      <dsp:nvSpPr>
        <dsp:cNvPr id="0" name=""/>
        <dsp:cNvSpPr/>
      </dsp:nvSpPr>
      <dsp:spPr>
        <a:xfrm>
          <a:off x="0" y="0"/>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Basic file management, editing, and document production functions in the first increment</a:t>
          </a:r>
        </a:p>
      </dsp:txBody>
      <dsp:txXfrm>
        <a:off x="25706" y="25706"/>
        <a:ext cx="8244685" cy="826255"/>
      </dsp:txXfrm>
    </dsp:sp>
    <dsp:sp modelId="{B72EA9D7-BD99-460E-9085-E3A8B070693C}">
      <dsp:nvSpPr>
        <dsp:cNvPr id="0" name=""/>
        <dsp:cNvSpPr/>
      </dsp:nvSpPr>
      <dsp:spPr>
        <a:xfrm>
          <a:off x="776020" y="1037242"/>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More sophisticated editing and document production capabilities in the second increment</a:t>
          </a:r>
          <a:endParaRPr lang="en-US" sz="2400" kern="1200" dirty="0"/>
        </a:p>
      </dsp:txBody>
      <dsp:txXfrm>
        <a:off x="801726" y="1062948"/>
        <a:ext cx="7868003" cy="826255"/>
      </dsp:txXfrm>
    </dsp:sp>
    <dsp:sp modelId="{D57C3205-A70C-4296-B6F4-F48FF9D3E2CE}">
      <dsp:nvSpPr>
        <dsp:cNvPr id="0" name=""/>
        <dsp:cNvSpPr/>
      </dsp:nvSpPr>
      <dsp:spPr>
        <a:xfrm>
          <a:off x="1540459" y="2074485"/>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Spelling and grammar checking in the third increment</a:t>
          </a:r>
          <a:endParaRPr lang="en-US" sz="2400" kern="1200" dirty="0"/>
        </a:p>
      </dsp:txBody>
      <dsp:txXfrm>
        <a:off x="1566165" y="2100191"/>
        <a:ext cx="7879585" cy="826255"/>
      </dsp:txXfrm>
    </dsp:sp>
    <dsp:sp modelId="{AF442FEE-30C0-4D6F-947D-35ED9DF57594}">
      <dsp:nvSpPr>
        <dsp:cNvPr id="0" name=""/>
        <dsp:cNvSpPr/>
      </dsp:nvSpPr>
      <dsp:spPr>
        <a:xfrm>
          <a:off x="2316479" y="3111728"/>
          <a:ext cx="9265920" cy="877667"/>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a:t>Advanced page layout capability in the fourth increment</a:t>
          </a:r>
          <a:endParaRPr lang="en-US" sz="2400" kern="1200" dirty="0"/>
        </a:p>
      </dsp:txBody>
      <dsp:txXfrm>
        <a:off x="2342185" y="3137434"/>
        <a:ext cx="7868003" cy="826255"/>
      </dsp:txXfrm>
    </dsp:sp>
    <dsp:sp modelId="{F286D171-A16C-482B-9B91-1B64B41B2C55}">
      <dsp:nvSpPr>
        <dsp:cNvPr id="0" name=""/>
        <dsp:cNvSpPr/>
      </dsp:nvSpPr>
      <dsp:spPr>
        <a:xfrm>
          <a:off x="8695436" y="672213"/>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823795" y="672213"/>
        <a:ext cx="313765" cy="429288"/>
      </dsp:txXfrm>
    </dsp:sp>
    <dsp:sp modelId="{A00DB063-D6AE-48D4-9676-826930B932D9}">
      <dsp:nvSpPr>
        <dsp:cNvPr id="0" name=""/>
        <dsp:cNvSpPr/>
      </dsp:nvSpPr>
      <dsp:spPr>
        <a:xfrm>
          <a:off x="9471457" y="1709456"/>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9599816" y="1709456"/>
        <a:ext cx="313765" cy="429288"/>
      </dsp:txXfrm>
    </dsp:sp>
    <dsp:sp modelId="{73965958-049D-47A0-BC61-0D0C2AF1F43F}">
      <dsp:nvSpPr>
        <dsp:cNvPr id="0" name=""/>
        <dsp:cNvSpPr/>
      </dsp:nvSpPr>
      <dsp:spPr>
        <a:xfrm>
          <a:off x="10235895" y="2746699"/>
          <a:ext cx="570483" cy="570483"/>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10364254" y="2746699"/>
        <a:ext cx="313765" cy="4292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incremental model. Be specific.</a:t>
          </a:r>
        </a:p>
      </dsp:txBody>
      <dsp:txXfrm>
        <a:off x="64083" y="245912"/>
        <a:ext cx="10841459" cy="118457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0F333E-3906-40D0-B16B-94D29B273401}">
      <dsp:nvSpPr>
        <dsp:cNvPr id="0" name=""/>
        <dsp:cNvSpPr/>
      </dsp:nvSpPr>
      <dsp:spPr>
        <a:xfrm>
          <a:off x="0" y="75227"/>
          <a:ext cx="11561763" cy="2150313"/>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Stakeholders see what appears to be a working version of the software, unaware that the prototype is held together haphazardly, unaware that in the rush to get it working you haven't considered overall software quality </a:t>
          </a:r>
          <a:r>
            <a:rPr lang="en-IE" sz="2600" kern="1200" dirty="0"/>
            <a:t>or long-term maintainability</a:t>
          </a:r>
        </a:p>
      </dsp:txBody>
      <dsp:txXfrm>
        <a:off x="104970" y="180197"/>
        <a:ext cx="11351823" cy="1940373"/>
      </dsp:txXfrm>
    </dsp:sp>
    <dsp:sp modelId="{F47C9EA9-460D-44F2-829E-4AFA1AEEF243}">
      <dsp:nvSpPr>
        <dsp:cNvPr id="0" name=""/>
        <dsp:cNvSpPr/>
      </dsp:nvSpPr>
      <dsp:spPr>
        <a:xfrm>
          <a:off x="0" y="2300421"/>
          <a:ext cx="11561763" cy="2150313"/>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dirty="0"/>
            <a:t>As a software engineer, you often make implementation compromises in order to get a prototype working quickly. An inappropriate operating system or programming language may be used simply because it is available and known; an inefficient algorithm may be implemented simply </a:t>
          </a:r>
          <a:r>
            <a:rPr lang="en-IE" sz="2600" kern="1200" dirty="0"/>
            <a:t>to demonstrate capability</a:t>
          </a:r>
          <a:endParaRPr lang="en-US" sz="2600" kern="1200" dirty="0"/>
        </a:p>
      </dsp:txBody>
      <dsp:txXfrm>
        <a:off x="104970" y="2405391"/>
        <a:ext cx="11351823" cy="194037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Provide three examples of software projects that would be amenable to the prototyping model. Be specific.</a:t>
          </a:r>
        </a:p>
      </dsp:txBody>
      <dsp:txXfrm>
        <a:off x="64083" y="245912"/>
        <a:ext cx="10841459" cy="118457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181829"/>
          <a:ext cx="10969625" cy="131274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What process adaptations are required if the prototype will evolve into a delivery system or product?</a:t>
          </a:r>
        </a:p>
      </dsp:txBody>
      <dsp:txXfrm>
        <a:off x="64083" y="245912"/>
        <a:ext cx="10841459" cy="118457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CB031-B7D7-4678-B2F7-EF460C9EBEBF}">
      <dsp:nvSpPr>
        <dsp:cNvPr id="0" name=""/>
        <dsp:cNvSpPr/>
      </dsp:nvSpPr>
      <dsp:spPr>
        <a:xfrm>
          <a:off x="0" y="22124"/>
          <a:ext cx="10969625" cy="1632150"/>
        </a:xfrm>
        <a:prstGeom prst="round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As you move outward along the spiral process flow, what can you say about the software that is being developed or maintained?</a:t>
          </a:r>
        </a:p>
      </dsp:txBody>
      <dsp:txXfrm>
        <a:off x="79675" y="101799"/>
        <a:ext cx="10810275" cy="147280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1/13/2022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jpe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1/13/2022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sz="1200" b="0" i="0" kern="1200" dirty="0">
                <a:solidFill>
                  <a:schemeClr val="tx1"/>
                </a:solidFill>
                <a:effectLst/>
                <a:latin typeface="+mn-lt"/>
                <a:ea typeface="+mn-ea"/>
                <a:cs typeface="+mn-cs"/>
              </a:rPr>
              <a:t>For big projects and in crucial systems such as civil or medical, they plan everything before doing so. Why? because these system are critical with lots of many regulations, sometimes related to governments. And, you have to make sure there is no mistakes. And, if there is, you may face with the regulations. Such as banking systems, you cannot write to code without planning. One error in customer transaction, you could go jail</a:t>
            </a:r>
          </a:p>
          <a:p>
            <a:pPr marL="228600" indent="-228600">
              <a:buAutoNum type="arabicPeriod"/>
            </a:pPr>
            <a:r>
              <a:rPr lang="en-US" sz="1200" b="0" i="0" kern="1200" dirty="0">
                <a:solidFill>
                  <a:schemeClr val="tx1"/>
                </a:solidFill>
                <a:effectLst/>
                <a:latin typeface="+mn-lt"/>
                <a:ea typeface="+mn-ea"/>
                <a:cs typeface="+mn-cs"/>
              </a:rPr>
              <a:t>Developing</a:t>
            </a:r>
            <a:r>
              <a:rPr lang="en-US" sz="1200" b="0" i="0" kern="1200" baseline="0" dirty="0">
                <a:solidFill>
                  <a:schemeClr val="tx1"/>
                </a:solidFill>
                <a:effectLst/>
                <a:latin typeface="+mn-lt"/>
                <a:ea typeface="+mn-ea"/>
                <a:cs typeface="+mn-cs"/>
              </a:rPr>
              <a:t> a calculator</a:t>
            </a:r>
          </a:p>
          <a:p>
            <a:pPr marL="228600" indent="-228600">
              <a:buAutoNum type="arabicPeriod"/>
            </a:pPr>
            <a:r>
              <a:rPr lang="en-US" dirty="0"/>
              <a:t> existing employ payroll system ,if the payroll computing mechanism has to be changed we go for waterfall model</a:t>
            </a:r>
          </a:p>
        </p:txBody>
      </p:sp>
      <p:sp>
        <p:nvSpPr>
          <p:cNvPr id="4" name="Slide Number Placeholder 3"/>
          <p:cNvSpPr>
            <a:spLocks noGrp="1"/>
          </p:cNvSpPr>
          <p:nvPr>
            <p:ph type="sldNum" sz="quarter" idx="10"/>
          </p:nvPr>
        </p:nvSpPr>
        <p:spPr/>
        <p:txBody>
          <a:bodyPr/>
          <a:lstStyle/>
          <a:p>
            <a:fld id="{CA7DB796-275C-4F7F-B285-1DB096A83F6A}" type="slidenum">
              <a:rPr lang="en-US" smtClean="0"/>
              <a:t>24</a:t>
            </a:fld>
            <a:endParaRPr lang="en-US"/>
          </a:p>
        </p:txBody>
      </p:sp>
    </p:spTree>
    <p:extLst>
      <p:ext uri="{BB962C8B-B14F-4D97-AF65-F5344CB8AC3E}">
        <p14:creationId xmlns:p14="http://schemas.microsoft.com/office/powerpoint/2010/main" val="421245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more or less same as Agile.</a:t>
            </a:r>
            <a:r>
              <a:rPr lang="en-US" baseline="0" dirty="0"/>
              <a:t> Any current day application development (Web/Mobile/Cloud) falls under this category</a:t>
            </a:r>
          </a:p>
          <a:p>
            <a:pPr marL="228600" indent="-228600">
              <a:buAutoNum type="arabicPeriod"/>
            </a:pPr>
            <a:r>
              <a:rPr lang="en-US" baseline="0" dirty="0"/>
              <a:t>Gmail</a:t>
            </a:r>
          </a:p>
          <a:p>
            <a:pPr marL="228600" indent="-228600">
              <a:buAutoNum type="arabicPeriod"/>
            </a:pPr>
            <a:r>
              <a:rPr lang="en-US" baseline="0" dirty="0"/>
              <a:t>Facebook</a:t>
            </a:r>
          </a:p>
          <a:p>
            <a:pPr marL="228600" indent="-228600">
              <a:buAutoNum type="arabicPeriod"/>
            </a:pPr>
            <a:r>
              <a:rPr lang="en-US" baseline="0" dirty="0"/>
              <a:t>Google docs</a:t>
            </a:r>
          </a:p>
          <a:p>
            <a:pPr marL="228600" indent="-228600">
              <a:buAutoNum type="arabicPeriod"/>
            </a:pPr>
            <a:r>
              <a:rPr lang="en-US" baseline="0" dirty="0" err="1"/>
              <a:t>Whatssap</a:t>
            </a:r>
            <a:endParaRPr lang="en-US" baseline="0" dirty="0"/>
          </a:p>
          <a:p>
            <a:pPr marL="228600" indent="-228600">
              <a:buAutoNum type="arabicPeriod"/>
            </a:pPr>
            <a:r>
              <a:rPr lang="en-US" baseline="0" dirty="0"/>
              <a:t>Windows</a:t>
            </a:r>
          </a:p>
          <a:p>
            <a:pPr marL="228600" indent="-228600">
              <a:buAutoNum type="arabicPeriod"/>
            </a:pPr>
            <a:r>
              <a:rPr lang="en-US" baseline="0" dirty="0"/>
              <a:t>Plenty of such examples</a:t>
            </a:r>
          </a:p>
        </p:txBody>
      </p:sp>
      <p:sp>
        <p:nvSpPr>
          <p:cNvPr id="4" name="Slide Number Placeholder 3"/>
          <p:cNvSpPr>
            <a:spLocks noGrp="1"/>
          </p:cNvSpPr>
          <p:nvPr>
            <p:ph type="sldNum" sz="quarter" idx="10"/>
          </p:nvPr>
        </p:nvSpPr>
        <p:spPr/>
        <p:txBody>
          <a:bodyPr/>
          <a:lstStyle/>
          <a:p>
            <a:fld id="{CA7DB796-275C-4F7F-B285-1DB096A83F6A}" type="slidenum">
              <a:rPr lang="en-US" smtClean="0"/>
              <a:t>30</a:t>
            </a:fld>
            <a:endParaRPr lang="en-US"/>
          </a:p>
        </p:txBody>
      </p:sp>
    </p:spTree>
    <p:extLst>
      <p:ext uri="{BB962C8B-B14F-4D97-AF65-F5344CB8AC3E}">
        <p14:creationId xmlns:p14="http://schemas.microsoft.com/office/powerpoint/2010/main" val="1397415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1/13/2022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1/13/2022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pPr/>
              <a:t>1/13/2022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315637036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7709954-28B3-4283-B2DC-1D2E6DE995B9}"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35466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9416B4E-D5A4-4AB9-B102-3A2FDFA13286}"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77828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pPr/>
              <a:t>1/13/2022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55698FB-27BF-4C47-983F-CA7FB5BC7607}"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628062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solidFill>
                  <a:prstClr val="black">
                    <a:tint val="75000"/>
                  </a:prstClr>
                </a:solidFill>
              </a:rPr>
              <a:pPr/>
              <a:t>1/13/2022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423603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solidFill>
                  <a:prstClr val="black">
                    <a:tint val="75000"/>
                  </a:prstClr>
                </a:solidFill>
              </a:rPr>
              <a:pPr/>
              <a:t>1/13/2022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21882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9634404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74174237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8264317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4836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6328A8D-614A-44EF-A066-E2F3F64FF356}"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8373973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FCED70F-6504-40F5-8AA3-DE8EBCFD984D}" type="datetime1">
              <a:rPr lang="en-US" smtClean="0">
                <a:solidFill>
                  <a:prstClr val="black">
                    <a:tint val="75000"/>
                  </a:prstClr>
                </a:solidFill>
              </a:rPr>
              <a:pPr/>
              <a:t>1/13/2022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910572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D03ABDF7-39F1-4BFB-A13F-6F2E2041B568}"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46428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4DC94FE6-B913-4D1C-A206-493B5CB56A1B}" type="datetime1">
              <a:rPr lang="en-US" smtClean="0"/>
              <a:pPr/>
              <a:t>1/13/2022</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B56294D1-DF86-4991-BA8F-3305AA15E5FF}"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36677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0276851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191450299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ni_amrita@progress.com</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082338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en-US" sz="2400">
              <a:solidFill>
                <a:prstClr val="black"/>
              </a:solidFill>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endParaRPr lang="en-US">
              <a:solidFill>
                <a:prstClr val="black">
                  <a:tint val="75000"/>
                </a:prstClr>
              </a:solidFill>
            </a:endParaRPr>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endParaRPr lang="en-US">
              <a:solidFill>
                <a:prstClr val="black">
                  <a:tint val="75000"/>
                </a:prstClr>
              </a:solidFill>
            </a:endParaRP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795154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0F210AB6-92B5-418A-B188-09ABB327D03A}" type="datetime1">
              <a:rPr lang="en-US" smtClean="0"/>
              <a:pPr/>
              <a:t>1/13/2022</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theme" Target="../theme/theme2.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19" Type="http://schemas.openxmlformats.org/officeDocument/2006/relationships/theme" Target="../theme/theme3.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t>1/13/2022</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964BA5-1061-408E-8942-1F8E01A62DEC}" type="datetime1">
              <a:rPr lang="en-US" smtClean="0">
                <a:solidFill>
                  <a:prstClr val="black">
                    <a:tint val="75000"/>
                  </a:prstClr>
                </a:solidFill>
              </a:rPr>
              <a:pPr/>
              <a:t>1/13/2022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86152431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0.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21.png"/><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38.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6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38.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6-7</a:t>
            </a:r>
          </a:p>
        </p:txBody>
      </p:sp>
      <p:sp>
        <p:nvSpPr>
          <p:cNvPr id="8" name="Text Placeholder 7"/>
          <p:cNvSpPr>
            <a:spLocks noGrp="1"/>
          </p:cNvSpPr>
          <p:nvPr>
            <p:ph type="body" sz="quarter" idx="10"/>
          </p:nvPr>
        </p:nvSpPr>
        <p:spPr/>
        <p:txBody>
          <a:bodyPr>
            <a:normAutofit fontScale="92500" lnSpcReduction="10000"/>
          </a:bodyPr>
          <a:lstStyle/>
          <a:p>
            <a:r>
              <a:rPr lang="en-US" dirty="0"/>
              <a:t>Dr Ganesh </a:t>
            </a:r>
            <a:r>
              <a:rPr lang="en-US" dirty="0" err="1"/>
              <a:t>Neelakanta</a:t>
            </a:r>
            <a:r>
              <a:rPr lang="en-US" dirty="0"/>
              <a:t> </a:t>
            </a:r>
            <a:r>
              <a:rPr lang="en-US" dirty="0" err="1"/>
              <a:t>Iyer</a:t>
            </a:r>
            <a:r>
              <a:rPr lang="en-US" dirty="0"/>
              <a:t>		</a:t>
            </a:r>
          </a:p>
        </p:txBody>
      </p:sp>
      <p:sp>
        <p:nvSpPr>
          <p:cNvPr id="10" name="Text Placeholder 9"/>
          <p:cNvSpPr>
            <a:spLocks noGrp="1"/>
          </p:cNvSpPr>
          <p:nvPr>
            <p:ph type="body" sz="quarter" idx="12"/>
          </p:nvPr>
        </p:nvSpPr>
        <p:spPr/>
        <p:txBody>
          <a:bodyPr/>
          <a:lstStyle/>
          <a:p>
            <a:r>
              <a:rPr lang="en-US" dirty="0"/>
              <a:t>Amrita </a:t>
            </a:r>
            <a:r>
              <a:rPr lang="en-US" dirty="0" err="1"/>
              <a:t>Vishwa</a:t>
            </a:r>
            <a:r>
              <a:rPr lang="en-US" dirty="0"/>
              <a:t> </a:t>
            </a:r>
            <a:r>
              <a:rPr lang="en-US" dirty="0" err="1"/>
              <a:t>Vidyapeetham</a:t>
            </a:r>
            <a:r>
              <a:rPr lang="en-US" dirty="0"/>
              <a:t>, Coimbatore</a:t>
            </a:r>
          </a:p>
        </p:txBody>
      </p:sp>
      <p:sp>
        <p:nvSpPr>
          <p:cNvPr id="9" name="Text Placeholder 8"/>
          <p:cNvSpPr>
            <a:spLocks noGrp="1"/>
          </p:cNvSpPr>
          <p:nvPr>
            <p:ph type="body" sz="quarter" idx="11"/>
          </p:nvPr>
        </p:nvSpPr>
        <p:spPr/>
        <p:txBody>
          <a:bodyPr>
            <a:normAutofit fontScale="85000" lnSpcReduction="10000"/>
          </a:bodyPr>
          <a:lstStyle/>
          <a:p>
            <a:r>
              <a:rPr lang="en-US" dirty="0"/>
              <a:t>Associate Professor, </a:t>
            </a:r>
            <a:r>
              <a:rPr lang="en-US" dirty="0" err="1"/>
              <a:t>Dept</a:t>
            </a:r>
            <a:r>
              <a:rPr lang="en-US" dirty="0"/>
              <a:t> of Computer Science and </a:t>
            </a:r>
            <a:r>
              <a:rPr lang="en-US" dirty="0" err="1"/>
              <a:t>Engg</a:t>
            </a:r>
            <a:endParaRPr lang="en-US" dirty="0"/>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lstStyle/>
          <a:p>
            <a:r>
              <a:rPr lang="en-US" dirty="0"/>
              <a:t>A prescriptive process model strives for structure and order in software development</a:t>
            </a:r>
          </a:p>
          <a:p>
            <a:r>
              <a:rPr lang="en-US" dirty="0"/>
              <a:t>Activities and tasks occur sequentially with defined guidelines for progress</a:t>
            </a:r>
          </a:p>
          <a:p>
            <a:r>
              <a:rPr lang="en-US" dirty="0"/>
              <a:t>In prescriptive process approach in which order and project consistency are dominant issues</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3520723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p:txBody>
          <a:bodyPr>
            <a:normAutofit/>
          </a:bodyPr>
          <a:lstStyle/>
          <a:p>
            <a:r>
              <a:rPr lang="en-US" dirty="0"/>
              <a:t>We call them “prescriptive” because they prescribe a set of process elements—framework activities, software engineering actions, tasks, work products, quality assurance, and change control mechanisms for each project</a:t>
            </a:r>
          </a:p>
          <a:p>
            <a:r>
              <a:rPr lang="en-US" dirty="0"/>
              <a:t>Each process model also prescribes a process flow (also called a </a:t>
            </a:r>
            <a:r>
              <a:rPr lang="en-US" i="1" dirty="0"/>
              <a:t>work flow </a:t>
            </a:r>
            <a:r>
              <a:rPr lang="en-US" dirty="0"/>
              <a:t>)—that is, the manner in which the process elements are interrelated to one another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175761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9" name="Picture 5" descr="D:\ganesh hdd\Pictures\Abroad\Boston - NH - 2016\Flume.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1210" t="-87" r="-10935" b="87"/>
          <a:stretch/>
        </p:blipFill>
        <p:spPr bwMode="auto">
          <a:xfrm>
            <a:off x="1370012" y="-23752"/>
            <a:ext cx="10180306" cy="680555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p:cNvSpPr>
            <a:spLocks noGrp="1"/>
          </p:cNvSpPr>
          <p:nvPr>
            <p:ph type="ctrTitle" idx="4294967295"/>
          </p:nvPr>
        </p:nvSpPr>
        <p:spPr>
          <a:xfrm>
            <a:off x="-23359" y="-12866"/>
            <a:ext cx="5984875" cy="1371600"/>
          </a:xfrm>
        </p:spPr>
        <p:txBody>
          <a:bodyPr/>
          <a:lstStyle/>
          <a:p>
            <a:r>
              <a:rPr lang="en-US" dirty="0">
                <a:solidFill>
                  <a:srgbClr val="FFFF00"/>
                </a:solidFill>
              </a:rPr>
              <a:t>The Waterfall Model</a:t>
            </a:r>
          </a:p>
        </p:txBody>
      </p:sp>
    </p:spTree>
    <p:extLst>
      <p:ext uri="{BB962C8B-B14F-4D97-AF65-F5344CB8AC3E}">
        <p14:creationId xmlns:p14="http://schemas.microsoft.com/office/powerpoint/2010/main" val="3127461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2" descr="C:\Users\ni_ganesh\Dropbox\Screenshots\Photos\Ganesh's Photography\Archive\KoviaKutralam.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9012" y="-12866"/>
            <a:ext cx="4564037"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descr="C:\Users\ni_ganesh\Dropbox\Screenshots\Photos\Ganesh's Photography\Archive\Jurong Waterfall.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5462546" y="860466"/>
            <a:ext cx="6883730" cy="5162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04683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050" name="Picture 2" descr="C:\Users\ni_ganesh\Downloads\FB_IMG_154365456234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914399"/>
            <a:ext cx="12188825" cy="481930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83616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03612" y="-20291"/>
            <a:ext cx="5181600" cy="68985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70800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Waterfall Model</a:t>
            </a:r>
          </a:p>
        </p:txBody>
      </p:sp>
      <p:sp>
        <p:nvSpPr>
          <p:cNvPr id="3" name="Content Placeholder 2"/>
          <p:cNvSpPr>
            <a:spLocks noGrp="1"/>
          </p:cNvSpPr>
          <p:nvPr>
            <p:ph idx="1"/>
          </p:nvPr>
        </p:nvSpPr>
        <p:spPr/>
        <p:txBody>
          <a:bodyPr>
            <a:normAutofit fontScale="85000" lnSpcReduction="10000"/>
          </a:bodyPr>
          <a:lstStyle/>
          <a:p>
            <a:r>
              <a:rPr lang="en-US" dirty="0"/>
              <a:t>There are times when the requirements for a problem are well understood—</a:t>
            </a:r>
          </a:p>
          <a:p>
            <a:r>
              <a:rPr lang="en-US" dirty="0"/>
              <a:t>When work flows from communication through deployment in a reasonably linear fashion</a:t>
            </a:r>
          </a:p>
          <a:p>
            <a:r>
              <a:rPr lang="en-US" dirty="0"/>
              <a:t>This situation is sometimes encountered when well-defined adaptations or enhancements to an existing system must be made </a:t>
            </a:r>
          </a:p>
          <a:p>
            <a:pPr lvl="1"/>
            <a:r>
              <a:rPr lang="en-US" dirty="0"/>
              <a:t>E.g. An adaptation to billing software that has been mandated because of introducing GST</a:t>
            </a:r>
          </a:p>
          <a:p>
            <a:r>
              <a:rPr lang="en-US" dirty="0"/>
              <a:t>It may also occur in a limited number of new development efforts, but only when requirements are well defined and reasonably stable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3513882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Waterfall Model</a:t>
            </a:r>
            <a:br>
              <a:rPr lang="en-US" dirty="0"/>
            </a:br>
            <a:r>
              <a:rPr lang="en-US" sz="3100" dirty="0"/>
              <a:t>Oldest paradigm for software engineering</a:t>
            </a:r>
            <a:endParaRPr lang="en-US" sz="2700" dirty="0"/>
          </a:p>
        </p:txBody>
      </p:sp>
      <p:sp>
        <p:nvSpPr>
          <p:cNvPr id="3" name="Content Placeholder 2"/>
          <p:cNvSpPr>
            <a:spLocks noGrp="1"/>
          </p:cNvSpPr>
          <p:nvPr>
            <p:ph idx="1"/>
          </p:nvPr>
        </p:nvSpPr>
        <p:spPr>
          <a:xfrm>
            <a:off x="609441" y="1600201"/>
            <a:ext cx="10969943" cy="1981199"/>
          </a:xfrm>
        </p:spPr>
        <p:style>
          <a:lnRef idx="0">
            <a:schemeClr val="accent3"/>
          </a:lnRef>
          <a:fillRef idx="3">
            <a:schemeClr val="accent3"/>
          </a:fillRef>
          <a:effectRef idx="3">
            <a:schemeClr val="accent3"/>
          </a:effectRef>
          <a:fontRef idx="minor">
            <a:schemeClr val="lt1"/>
          </a:fontRef>
        </p:style>
        <p:txBody>
          <a:bodyPr>
            <a:normAutofit fontScale="85000" lnSpcReduction="10000"/>
          </a:bodyPr>
          <a:lstStyle/>
          <a:p>
            <a:pPr marL="0" indent="0">
              <a:buNone/>
            </a:pPr>
            <a:r>
              <a:rPr lang="en-US" dirty="0"/>
              <a:t>The waterfall model, sometimes called the classic life cycle , suggests a systematic, sequential approach to software development that begins with customer specification of requirements and progresses through planning, modeling, construction, and deployment, culminating in ongoing support of the completed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290028"/>
            <a:ext cx="12188825" cy="2567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120577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A variation in the representation of the waterfall model</a:t>
            </a:r>
          </a:p>
          <a:p>
            <a:r>
              <a:rPr lang="en-US" dirty="0"/>
              <a:t>It depicts the relationship of quality assurance actions to the actions associated with communication, modeling, and early construction activities</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91762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lnSpcReduction="10000"/>
          </a:bodyPr>
          <a:lstStyle/>
          <a:p>
            <a:r>
              <a:rPr lang="en-US" dirty="0"/>
              <a:t>As a software team moves down the left side of the V, basic problem requirements are refined into progressively more detailed and technical representations of the problem and its solution</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99011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dirty="0"/>
              <a:t>Process Models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4: 4.1, 4.3</a:t>
            </a:r>
            <a:endParaRPr lang="en-US" sz="2800" dirty="0"/>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20000"/>
          </a:bodyPr>
          <a:lstStyle/>
          <a:p>
            <a:r>
              <a:rPr lang="en-US" dirty="0"/>
              <a:t>Once code has been generated, the team moves up the right side of the V, essentially performing a series of tests (quality assurance actions) that validate each of the models created as the team moves down the left side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9593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51612" y="228600"/>
            <a:ext cx="4799171" cy="1143000"/>
          </a:xfrm>
        </p:spPr>
        <p:txBody>
          <a:bodyPr/>
          <a:lstStyle/>
          <a:p>
            <a:r>
              <a:rPr lang="en-US" dirty="0"/>
              <a:t>V-model</a:t>
            </a:r>
          </a:p>
        </p:txBody>
      </p:sp>
      <p:sp>
        <p:nvSpPr>
          <p:cNvPr id="3" name="Content Placeholder 2"/>
          <p:cNvSpPr>
            <a:spLocks noGrp="1"/>
          </p:cNvSpPr>
          <p:nvPr>
            <p:ph idx="1"/>
          </p:nvPr>
        </p:nvSpPr>
        <p:spPr>
          <a:xfrm>
            <a:off x="7466012" y="1676400"/>
            <a:ext cx="4570571" cy="4525963"/>
          </a:xfrm>
        </p:spPr>
        <p:txBody>
          <a:bodyPr>
            <a:normAutofit fontScale="92500" lnSpcReduction="10000"/>
          </a:bodyPr>
          <a:lstStyle/>
          <a:p>
            <a:r>
              <a:rPr lang="en-US" dirty="0"/>
              <a:t>In reality, there is no fundamental difference between the classic life cycle and the V-model</a:t>
            </a:r>
          </a:p>
          <a:p>
            <a:r>
              <a:rPr lang="en-US" dirty="0"/>
              <a:t>The V-model provides a way of visualizing how verification and validation actions are applied to earlier engineering work</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23"/>
            <a:ext cx="6924675" cy="6845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6208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31037918"/>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6698804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with Waterfall Model</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453738086"/>
              </p:ext>
            </p:extLst>
          </p:nvPr>
        </p:nvGraphicFramePr>
        <p:xfrm>
          <a:off x="609600" y="1600200"/>
          <a:ext cx="10969625" cy="4953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23613164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891804769"/>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809161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a:normAutofit fontScale="92500" lnSpcReduction="10000"/>
          </a:bodyPr>
          <a:lstStyle/>
          <a:p>
            <a:r>
              <a:rPr lang="en-US" dirty="0"/>
              <a:t>There are many situations in which initial software requirements are reasonably well defined, but the overall scope of the development effort precludes a purely linear process</a:t>
            </a:r>
          </a:p>
          <a:p>
            <a:r>
              <a:rPr lang="en-US" dirty="0"/>
              <a:t>In addition, there may be a compelling need to provide a limited set of software functionality to users quickly and then refine and expand on that functionality in later software releases</a:t>
            </a:r>
          </a:p>
          <a:p>
            <a:r>
              <a:rPr lang="en-US" dirty="0"/>
              <a:t>In such cases, you can choose a process model that is designed to produce the software in increments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3713763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4812" y="1524000"/>
            <a:ext cx="8839201" cy="5230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599142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a:xfrm>
            <a:off x="227012" y="1600200"/>
            <a:ext cx="4570571" cy="4343399"/>
          </a:xfrm>
        </p:spPr>
        <p:txBody>
          <a:bodyPr>
            <a:normAutofit fontScale="85000" lnSpcReduction="20000"/>
          </a:bodyPr>
          <a:lstStyle/>
          <a:p>
            <a:r>
              <a:rPr lang="en-US" dirty="0"/>
              <a:t>The incremental model combines the elements of linear and parallel process flows discussed earlier</a:t>
            </a:r>
          </a:p>
          <a:p>
            <a:r>
              <a:rPr lang="en-US" dirty="0"/>
              <a:t>The incremental model applies linear sequences in a staggered fashion as calendar time progresses</a:t>
            </a:r>
          </a:p>
          <a:p>
            <a:r>
              <a:rPr lang="en-US" dirty="0"/>
              <a:t>Each linear sequence produces deliverable “increments” of the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9011" y="1600200"/>
            <a:ext cx="7211123"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291678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4304" y="152400"/>
            <a:ext cx="5170508" cy="1143000"/>
          </a:xfrm>
        </p:spPr>
        <p:txBody>
          <a:bodyPr/>
          <a:lstStyle/>
          <a:p>
            <a:r>
              <a:rPr lang="en-US" dirty="0"/>
              <a:t>Example</a:t>
            </a:r>
          </a:p>
        </p:txBody>
      </p:sp>
      <p:sp>
        <p:nvSpPr>
          <p:cNvPr id="3" name="Content Placeholder 2"/>
          <p:cNvSpPr>
            <a:spLocks noGrp="1"/>
          </p:cNvSpPr>
          <p:nvPr>
            <p:ph idx="1"/>
          </p:nvPr>
        </p:nvSpPr>
        <p:spPr>
          <a:xfrm>
            <a:off x="227011" y="5867400"/>
            <a:ext cx="11677403" cy="914400"/>
          </a:xfrm>
        </p:spPr>
        <p:style>
          <a:lnRef idx="1">
            <a:schemeClr val="accent6"/>
          </a:lnRef>
          <a:fillRef idx="3">
            <a:schemeClr val="accent6"/>
          </a:fillRef>
          <a:effectRef idx="2">
            <a:schemeClr val="accent6"/>
          </a:effectRef>
          <a:fontRef idx="minor">
            <a:schemeClr val="lt1"/>
          </a:fontRef>
        </p:style>
        <p:txBody>
          <a:bodyPr>
            <a:normAutofit fontScale="85000" lnSpcReduction="10000"/>
          </a:bodyPr>
          <a:lstStyle/>
          <a:p>
            <a:pPr marL="0" indent="0">
              <a:buNone/>
            </a:pPr>
            <a:r>
              <a:rPr lang="en-US" dirty="0"/>
              <a:t>It should be noted that the process flow for any increment can incorporate the prototyping paradigm discussed in the next subsection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graphicFrame>
        <p:nvGraphicFramePr>
          <p:cNvPr id="6" name="Diagram 5"/>
          <p:cNvGraphicFramePr/>
          <p:nvPr>
            <p:extLst>
              <p:ext uri="{D42A27DB-BD31-4B8C-83A1-F6EECF244321}">
                <p14:modId xmlns:p14="http://schemas.microsoft.com/office/powerpoint/2010/main" val="206336858"/>
              </p:ext>
            </p:extLst>
          </p:nvPr>
        </p:nvGraphicFramePr>
        <p:xfrm>
          <a:off x="35028" y="1752600"/>
          <a:ext cx="11582400" cy="39893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124" name="Picture 4" descr="Image result for word processi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418012" y="0"/>
            <a:ext cx="1770845" cy="1676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23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fade">
                                      <p:cBhvr>
                                        <p:cTn id="11" dur="500"/>
                                        <p:tgtEl>
                                          <p:spTgt spid="3">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Graphic spid="6" grpId="0">
        <p:bldAsOne/>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Incremental Process Models</a:t>
            </a:r>
          </a:p>
        </p:txBody>
      </p:sp>
      <p:sp>
        <p:nvSpPr>
          <p:cNvPr id="3" name="Content Placeholder 2"/>
          <p:cNvSpPr>
            <a:spLocks noGrp="1"/>
          </p:cNvSpPr>
          <p:nvPr>
            <p:ph idx="1"/>
          </p:nvPr>
        </p:nvSpPr>
        <p:spPr/>
        <p:txBody>
          <a:bodyPr>
            <a:normAutofit fontScale="77500" lnSpcReduction="20000"/>
          </a:bodyPr>
          <a:lstStyle/>
          <a:p>
            <a:r>
              <a:rPr lang="en-US" dirty="0"/>
              <a:t>When an incremental model is used, the first increment is often a </a:t>
            </a:r>
            <a:r>
              <a:rPr lang="en-US" i="1" dirty="0"/>
              <a:t>core product</a:t>
            </a:r>
          </a:p>
          <a:p>
            <a:r>
              <a:rPr lang="en-US" dirty="0"/>
              <a:t>That is, basic requirements are addressed but many supplementary features (some known, others unknown) remain undelivered</a:t>
            </a:r>
          </a:p>
          <a:p>
            <a:r>
              <a:rPr lang="en-US" dirty="0"/>
              <a:t>The core product is used by the customer (or undergoes detailed evaluation)</a:t>
            </a:r>
          </a:p>
          <a:p>
            <a:r>
              <a:rPr lang="en-US" dirty="0"/>
              <a:t>As a result of use and/or evaluation, a plan is developed for the next increment</a:t>
            </a:r>
          </a:p>
          <a:p>
            <a:r>
              <a:rPr lang="en-US" dirty="0"/>
              <a:t>The plan addresses the modification of the core product to better meet the needs of the customer and the delivery of additional features and functionality</a:t>
            </a:r>
          </a:p>
          <a:p>
            <a:r>
              <a:rPr lang="en-US" dirty="0"/>
              <a:t>This process is repeated following the delivery of each increment, until the complete product is produced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29</a:t>
            </a:fld>
            <a:endParaRPr lang="en-US">
              <a:solidFill>
                <a:prstClr val="black">
                  <a:tint val="75000"/>
                </a:prstClr>
              </a:solidFill>
            </a:endParaRPr>
          </a:p>
        </p:txBody>
      </p:sp>
    </p:spTree>
    <p:extLst>
      <p:ext uri="{BB962C8B-B14F-4D97-AF65-F5344CB8AC3E}">
        <p14:creationId xmlns:p14="http://schemas.microsoft.com/office/powerpoint/2010/main" val="3373012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Recap</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885755435"/>
              </p:ext>
            </p:extLst>
          </p:nvPr>
        </p:nvGraphicFramePr>
        <p:xfrm>
          <a:off x="609600" y="1600200"/>
          <a:ext cx="5484813" cy="33375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tblGrid>
              <a:tr h="370840">
                <a:tc>
                  <a:txBody>
                    <a:bodyPr/>
                    <a:lstStyle/>
                    <a:p>
                      <a:r>
                        <a:rPr lang="en-US" b="1" dirty="0"/>
                        <a:t>Topic</a:t>
                      </a:r>
                    </a:p>
                  </a:txBody>
                  <a:tcPr/>
                </a:tc>
                <a:extLst>
                  <a:ext uri="{0D108BD9-81ED-4DB2-BD59-A6C34878D82A}">
                    <a16:rowId xmlns:a16="http://schemas.microsoft.com/office/drawing/2014/main" val="10000"/>
                  </a:ext>
                </a:extLst>
              </a:tr>
              <a:tr h="370840">
                <a:tc>
                  <a:txBody>
                    <a:bodyPr/>
                    <a:lstStyle/>
                    <a:p>
                      <a:pPr eaLnBrk="1" hangingPunct="1"/>
                      <a:r>
                        <a:rPr lang="en-US" sz="1800" dirty="0"/>
                        <a:t>Generic Process Model</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Defining a framework activity</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Identifying a task set</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Patterns</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Process assessment and improvement</a:t>
                      </a:r>
                    </a:p>
                  </a:txBody>
                  <a:tcPr/>
                </a:tc>
                <a:extLst>
                  <a:ext uri="{0D108BD9-81ED-4DB2-BD59-A6C34878D82A}">
                    <a16:rowId xmlns:a16="http://schemas.microsoft.com/office/drawing/2014/main" val="10005"/>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Personal</a:t>
                      </a:r>
                      <a:r>
                        <a:rPr lang="en-US" sz="1800" baseline="0" dirty="0"/>
                        <a:t> and Team process models</a:t>
                      </a:r>
                      <a:endParaRPr lang="en-US" sz="1800" dirty="0"/>
                    </a:p>
                  </a:txBody>
                  <a:tcPr/>
                </a:tc>
                <a:extLst>
                  <a:ext uri="{0D108BD9-81ED-4DB2-BD59-A6C34878D82A}">
                    <a16:rowId xmlns:a16="http://schemas.microsoft.com/office/drawing/2014/main" val="10006"/>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Process Technology</a:t>
                      </a:r>
                      <a:endParaRPr lang="en-US" sz="1800" dirty="0"/>
                    </a:p>
                  </a:txBody>
                  <a:tcPr/>
                </a:tc>
                <a:extLst>
                  <a:ext uri="{0D108BD9-81ED-4DB2-BD59-A6C34878D82A}">
                    <a16:rowId xmlns:a16="http://schemas.microsoft.com/office/drawing/2014/main" val="10007"/>
                  </a:ext>
                </a:extLst>
              </a:tr>
              <a:tr h="370840">
                <a:tc>
                  <a:txBody>
                    <a:bodyPr/>
                    <a:lstStyle/>
                    <a:p>
                      <a:r>
                        <a:rPr lang="en-US" dirty="0"/>
                        <a:t>Product and Process</a:t>
                      </a:r>
                    </a:p>
                  </a:txBody>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701425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216860"/>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30</a:t>
            </a:fld>
            <a:endParaRPr lang="en-US">
              <a:solidFill>
                <a:prstClr val="black">
                  <a:tint val="75000"/>
                </a:prstClr>
              </a:solidFill>
            </a:endParaRPr>
          </a:p>
        </p:txBody>
      </p:sp>
    </p:spTree>
    <p:extLst>
      <p:ext uri="{BB962C8B-B14F-4D97-AF65-F5344CB8AC3E}">
        <p14:creationId xmlns:p14="http://schemas.microsoft.com/office/powerpoint/2010/main" val="42091134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77500" lnSpcReduction="20000"/>
          </a:bodyPr>
          <a:lstStyle/>
          <a:p>
            <a:r>
              <a:rPr lang="en-US" dirty="0"/>
              <a:t>Prescriptive process models have been applied for many years in an effort to bring order and structure to software development</a:t>
            </a:r>
          </a:p>
          <a:p>
            <a:pPr lvl="1"/>
            <a:r>
              <a:rPr lang="en-US" dirty="0"/>
              <a:t>Each of these models suggests a somewhat different process flow, but all perform the same set of generic framework activities: communication, planning, modeling, construction, and deployment.</a:t>
            </a:r>
          </a:p>
          <a:p>
            <a:r>
              <a:rPr lang="en-US" dirty="0"/>
              <a:t>Sequential process models, such as the waterfall and V-models, are the oldest software engineering paradigms. </a:t>
            </a:r>
          </a:p>
          <a:p>
            <a:pPr lvl="1"/>
            <a:r>
              <a:rPr lang="en-US" dirty="0"/>
              <a:t>They suggest a linear process flow that is often inconsistent with modern realities (e.g., continuous change, evolving systems, tight time lines) in the software world </a:t>
            </a:r>
          </a:p>
          <a:p>
            <a:pPr lvl="1"/>
            <a:r>
              <a:rPr lang="en-US" dirty="0"/>
              <a:t>They do, however, have applicability in situations where requirements are well defined and stable.</a:t>
            </a:r>
          </a:p>
          <a:p>
            <a:r>
              <a:rPr lang="en-US" dirty="0"/>
              <a:t>Incremental process models are iterative in nature and produce working versions	of software quite rapidly</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32401466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Evolutionary Process Models</a:t>
            </a:r>
          </a:p>
        </p:txBody>
      </p:sp>
      <p:sp>
        <p:nvSpPr>
          <p:cNvPr id="3" name="Content Placeholder 2"/>
          <p:cNvSpPr>
            <a:spLocks noGrp="1"/>
          </p:cNvSpPr>
          <p:nvPr>
            <p:ph idx="1"/>
          </p:nvPr>
        </p:nvSpPr>
        <p:spPr/>
        <p:txBody>
          <a:bodyPr>
            <a:normAutofit fontScale="77500" lnSpcReduction="20000"/>
          </a:bodyPr>
          <a:lstStyle/>
          <a:p>
            <a:r>
              <a:rPr lang="en-US" dirty="0"/>
              <a:t>Software, like all complex systems, evolves over a period of time</a:t>
            </a:r>
          </a:p>
          <a:p>
            <a:r>
              <a:rPr lang="en-US" dirty="0"/>
              <a:t>Business and product requirements often change as development proceeds, making a straight line path to an end product unrealistic</a:t>
            </a:r>
          </a:p>
          <a:p>
            <a:r>
              <a:rPr lang="en-US" dirty="0"/>
              <a:t>Tight market deadlines make completion of a comprehensive software product impossible, but a limited version must be introduced to meet competitive or business pressure</a:t>
            </a:r>
          </a:p>
          <a:p>
            <a:pPr lvl="1"/>
            <a:r>
              <a:rPr lang="en-US" dirty="0"/>
              <a:t>A set of core product or system requirements is well understood, but the details of product or system extensions have yet to be defined</a:t>
            </a:r>
          </a:p>
          <a:p>
            <a:r>
              <a:rPr lang="en-US" dirty="0"/>
              <a:t>In these and similar situations, you need a process model that has been explicitly designed to accommodate a product that grows and changes</a:t>
            </a:r>
          </a:p>
          <a:p>
            <a:r>
              <a:rPr lang="en-US" dirty="0"/>
              <a:t>Evolutionary models are iterative</a:t>
            </a:r>
          </a:p>
          <a:p>
            <a:pPr lvl="1"/>
            <a:r>
              <a:rPr lang="en-US" dirty="0"/>
              <a:t>They are characterized in a manner that enables you to develop increasingly more complete versions of the software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2266762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common evolutionary models</a:t>
            </a:r>
          </a:p>
        </p:txBody>
      </p:sp>
      <p:grpSp>
        <p:nvGrpSpPr>
          <p:cNvPr id="7" name="Group 6"/>
          <p:cNvGrpSpPr/>
          <p:nvPr/>
        </p:nvGrpSpPr>
        <p:grpSpPr>
          <a:xfrm>
            <a:off x="1446212" y="1603324"/>
            <a:ext cx="9220199" cy="4914598"/>
            <a:chOff x="1446212" y="1603324"/>
            <a:chExt cx="9220199" cy="4914598"/>
          </a:xfrm>
        </p:grpSpPr>
        <p:sp>
          <p:nvSpPr>
            <p:cNvPr id="8" name="Rounded Rectangle 7"/>
            <p:cNvSpPr/>
            <p:nvPr/>
          </p:nvSpPr>
          <p:spPr>
            <a:xfrm>
              <a:off x="1446212" y="1603324"/>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9" name="Freeform 8"/>
            <p:cNvSpPr/>
            <p:nvPr/>
          </p:nvSpPr>
          <p:spPr>
            <a:xfrm>
              <a:off x="1446212"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Prototyping</a:t>
              </a:r>
            </a:p>
          </p:txBody>
        </p:sp>
        <p:sp>
          <p:nvSpPr>
            <p:cNvPr id="10" name="Rounded Rectangle 9"/>
            <p:cNvSpPr/>
            <p:nvPr/>
          </p:nvSpPr>
          <p:spPr>
            <a:xfrm>
              <a:off x="6281564" y="1896706"/>
              <a:ext cx="4384847" cy="3361094"/>
            </a:xfrm>
            <a:prstGeom prst="roundRect">
              <a:avLst/>
            </a:prstGeom>
            <a:blipFill>
              <a:blip r:embed="rId3">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Freeform 10"/>
            <p:cNvSpPr/>
            <p:nvPr/>
          </p:nvSpPr>
          <p:spPr>
            <a:xfrm>
              <a:off x="6413458" y="5141390"/>
              <a:ext cx="3710330" cy="1376532"/>
            </a:xfrm>
            <a:custGeom>
              <a:avLst/>
              <a:gdLst>
                <a:gd name="connsiteX0" fmla="*/ 0 w 3710330"/>
                <a:gd name="connsiteY0" fmla="*/ 0 h 1376532"/>
                <a:gd name="connsiteX1" fmla="*/ 3710330 w 3710330"/>
                <a:gd name="connsiteY1" fmla="*/ 0 h 1376532"/>
                <a:gd name="connsiteX2" fmla="*/ 3710330 w 3710330"/>
                <a:gd name="connsiteY2" fmla="*/ 1376532 h 1376532"/>
                <a:gd name="connsiteX3" fmla="*/ 0 w 3710330"/>
                <a:gd name="connsiteY3" fmla="*/ 1376532 h 1376532"/>
                <a:gd name="connsiteX4" fmla="*/ 0 w 3710330"/>
                <a:gd name="connsiteY4" fmla="*/ 0 h 1376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30" h="1376532">
                  <a:moveTo>
                    <a:pt x="0" y="0"/>
                  </a:moveTo>
                  <a:lnTo>
                    <a:pt x="3710330" y="0"/>
                  </a:lnTo>
                  <a:lnTo>
                    <a:pt x="3710330" y="1376532"/>
                  </a:lnTo>
                  <a:lnTo>
                    <a:pt x="0" y="13765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34264" tIns="334264" rIns="334264" bIns="0" numCol="1" spcCol="1270" anchor="t" anchorCtr="0">
              <a:noAutofit/>
            </a:bodyPr>
            <a:lstStyle/>
            <a:p>
              <a:pPr lvl="0" algn="ctr" defTabSz="2089150">
                <a:lnSpc>
                  <a:spcPct val="90000"/>
                </a:lnSpc>
                <a:spcBef>
                  <a:spcPct val="0"/>
                </a:spcBef>
                <a:spcAft>
                  <a:spcPct val="35000"/>
                </a:spcAft>
              </a:pPr>
              <a:r>
                <a:rPr lang="en-US" sz="4700" kern="1200" dirty="0"/>
                <a:t>Spiral</a:t>
              </a:r>
            </a:p>
          </p:txBody>
        </p:sp>
      </p:gr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566223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lnSpcReduction="10000"/>
          </a:bodyPr>
          <a:lstStyle/>
          <a:p>
            <a:r>
              <a:rPr lang="en-US" dirty="0"/>
              <a:t>Often, a customer defines a set of general objectives for software, but does not identify detailed requirements for functions and features</a:t>
            </a:r>
          </a:p>
          <a:p>
            <a:r>
              <a:rPr lang="en-US" dirty="0"/>
              <a:t>In other cases, the developer may be unsure of the efficiency of an algorithm, the adaptability of an operating system, or the form that human-machine interaction should take</a:t>
            </a:r>
          </a:p>
          <a:p>
            <a:r>
              <a:rPr lang="en-US" dirty="0"/>
              <a:t>In these, and many other situations, a prototyping paradigm may offer the best approach</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230232943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p:txBody>
          <a:bodyPr>
            <a:normAutofit/>
          </a:bodyPr>
          <a:lstStyle/>
          <a:p>
            <a:r>
              <a:rPr lang="en-US" dirty="0"/>
              <a:t>Although prototyping can be used as a stand-alone process model, it is more commonly used as a technique that can be implemented within the context of any one of the process models noted earlier</a:t>
            </a:r>
          </a:p>
          <a:p>
            <a:r>
              <a:rPr lang="en-US" dirty="0"/>
              <a:t>Regardless of the manner in which it is applied, the prototyping paradigm assists you and other stakeholders to better understand what is to be built when requirements are fuzzy</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24082640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77500" lnSpcReduction="20000"/>
          </a:bodyPr>
          <a:lstStyle/>
          <a:p>
            <a:r>
              <a:rPr lang="en-US" dirty="0"/>
              <a:t>The prototyping paradigm begins with communication</a:t>
            </a:r>
          </a:p>
          <a:p>
            <a:r>
              <a:rPr lang="en-US" dirty="0"/>
              <a:t>You meet with other stakeholders to define the overall objectives for the software, identify whatever requirements are known, and outline areas where further definition is mandatory</a:t>
            </a:r>
          </a:p>
          <a:p>
            <a:r>
              <a:rPr lang="en-US" dirty="0"/>
              <a:t>A prototyping iteration is planned quickly, and modeling (in the form of a “quick design”) occurs</a:t>
            </a:r>
          </a:p>
          <a:p>
            <a:r>
              <a:rPr lang="en-US" dirty="0"/>
              <a:t>A quick design focuses on a representation of those aspects of the software that will be visible to end users (e.g., human interface layout or output display formats).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1475971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7542371" cy="4525963"/>
          </a:xfrm>
        </p:spPr>
        <p:txBody>
          <a:bodyPr>
            <a:normAutofit fontScale="92500" lnSpcReduction="10000"/>
          </a:bodyPr>
          <a:lstStyle/>
          <a:p>
            <a:r>
              <a:rPr lang="en-US" dirty="0"/>
              <a:t>The quick design leads to the construction of a prototype</a:t>
            </a:r>
          </a:p>
          <a:p>
            <a:r>
              <a:rPr lang="en-US" dirty="0"/>
              <a:t>The prototype is deployed and evaluated by stakeholders, who provide feedback that is used to further refine requirements</a:t>
            </a:r>
          </a:p>
          <a:p>
            <a:r>
              <a:rPr lang="en-US" dirty="0"/>
              <a:t>Iteration occurs as the prototype is tuned to satisfy the needs of various stakeholders, while at the same time enabling you to better understand what </a:t>
            </a:r>
            <a:r>
              <a:rPr lang="en-IE" dirty="0"/>
              <a:t>needs to be done.</a:t>
            </a:r>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
        <p:nvSpPr>
          <p:cNvPr id="6" name="Rounded Rectangle 7">
            <a:extLst>
              <a:ext uri="{FF2B5EF4-FFF2-40B4-BE49-F238E27FC236}">
                <a16:creationId xmlns:a16="http://schemas.microsoft.com/office/drawing/2014/main" id="{61719694-745B-468C-B67C-E207D0D6E822}"/>
              </a:ext>
            </a:extLst>
          </p:cNvPr>
          <p:cNvSpPr/>
          <p:nvPr/>
        </p:nvSpPr>
        <p:spPr>
          <a:xfrm>
            <a:off x="8151812" y="1752600"/>
            <a:ext cx="3713447" cy="3729941"/>
          </a:xfrm>
          <a:prstGeom prst="roundRect">
            <a:avLst/>
          </a:prstGeom>
          <a:blipFill>
            <a:blip r:embed="rId2">
              <a:extLst>
                <a:ext uri="{28A0092B-C50C-407E-A947-70E740481C1C}">
                  <a14:useLocalDpi xmlns:a14="http://schemas.microsoft.com/office/drawing/2010/main" val="0"/>
                </a:ext>
              </a:extLst>
            </a:blip>
            <a:srcRect/>
            <a:stretch>
              <a:fillRect l="-5000" r="-5000"/>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574499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a:t>
            </a:r>
          </a:p>
        </p:txBody>
      </p:sp>
      <p:sp>
        <p:nvSpPr>
          <p:cNvPr id="3" name="Content Placeholder 2"/>
          <p:cNvSpPr>
            <a:spLocks noGrp="1"/>
          </p:cNvSpPr>
          <p:nvPr>
            <p:ph idx="1"/>
          </p:nvPr>
        </p:nvSpPr>
        <p:spPr>
          <a:xfrm>
            <a:off x="323566" y="1457948"/>
            <a:ext cx="11562046" cy="4525963"/>
          </a:xfrm>
        </p:spPr>
        <p:txBody>
          <a:bodyPr>
            <a:normAutofit lnSpcReduction="10000"/>
          </a:bodyPr>
          <a:lstStyle/>
          <a:p>
            <a:r>
              <a:rPr lang="en-US" dirty="0"/>
              <a:t>Ideally, the prototype serves as a mechanism for identifying software requirements</a:t>
            </a:r>
          </a:p>
          <a:p>
            <a:r>
              <a:rPr lang="en-US" dirty="0"/>
              <a:t>If a working prototype is to be built, you can make use of existing program fragments or apply tools that enable working programs to be generated </a:t>
            </a:r>
            <a:r>
              <a:rPr lang="en-IE" dirty="0"/>
              <a:t>quickly</a:t>
            </a:r>
          </a:p>
          <a:p>
            <a:r>
              <a:rPr lang="en-US" dirty="0"/>
              <a:t>Both stakeholders and software engineers like the prototyping paradigm</a:t>
            </a:r>
          </a:p>
          <a:p>
            <a:r>
              <a:rPr lang="en-US" dirty="0"/>
              <a:t>Users get a feel for the actual system, and developers get to build something immediately.</a:t>
            </a:r>
            <a:endParaRPr lang="en-IE" dirty="0"/>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spTree>
    <p:extLst>
      <p:ext uri="{BB962C8B-B14F-4D97-AF65-F5344CB8AC3E}">
        <p14:creationId xmlns:p14="http://schemas.microsoft.com/office/powerpoint/2010/main" val="42888978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Prototyping – Issues </a:t>
            </a:r>
          </a:p>
        </p:txBody>
      </p:sp>
      <p:graphicFrame>
        <p:nvGraphicFramePr>
          <p:cNvPr id="6" name="Content Placeholder 5">
            <a:extLst>
              <a:ext uri="{FF2B5EF4-FFF2-40B4-BE49-F238E27FC236}">
                <a16:creationId xmlns:a16="http://schemas.microsoft.com/office/drawing/2014/main" id="{8FE5D533-7EEB-4BF2-A96E-85E2DCF7E78B}"/>
              </a:ext>
            </a:extLst>
          </p:cNvPr>
          <p:cNvGraphicFramePr>
            <a:graphicFrameLocks noGrp="1"/>
          </p:cNvGraphicFramePr>
          <p:nvPr>
            <p:ph idx="1"/>
            <p:extLst>
              <p:ext uri="{D42A27DB-BD31-4B8C-83A1-F6EECF244321}">
                <p14:modId xmlns:p14="http://schemas.microsoft.com/office/powerpoint/2010/main" val="324589552"/>
              </p:ext>
            </p:extLst>
          </p:nvPr>
        </p:nvGraphicFramePr>
        <p:xfrm>
          <a:off x="323850" y="1457325"/>
          <a:ext cx="11561763"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spTree>
    <p:extLst>
      <p:ext uri="{BB962C8B-B14F-4D97-AF65-F5344CB8AC3E}">
        <p14:creationId xmlns:p14="http://schemas.microsoft.com/office/powerpoint/2010/main" val="3387890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lnSpcReduction="10000"/>
          </a:bodyPr>
          <a:lstStyle/>
          <a:p>
            <a:r>
              <a:rPr lang="en-US" dirty="0"/>
              <a:t>A generic process model for software engineering encompasses a set of framework and umbrella activities, actions, and work tasks</a:t>
            </a:r>
          </a:p>
          <a:p>
            <a:r>
              <a:rPr lang="en-US" dirty="0"/>
              <a:t>Each of a variety of process models can be described by a different process flow</a:t>
            </a:r>
          </a:p>
          <a:p>
            <a:pPr lvl="1"/>
            <a:r>
              <a:rPr lang="en-US" dirty="0"/>
              <a:t>a description of how the framework activities, actions, and tasks are organized sequentially and chronologically</a:t>
            </a:r>
          </a:p>
          <a:p>
            <a:r>
              <a:rPr lang="en-US" dirty="0"/>
              <a:t>Process patterns can be used to solve common problems that are encountered as part of the software process</a:t>
            </a:r>
          </a:p>
        </p:txBody>
      </p:sp>
      <p:sp>
        <p:nvSpPr>
          <p:cNvPr id="4" name="Footer Placeholder 3"/>
          <p:cNvSpPr>
            <a:spLocks noGrp="1"/>
          </p:cNvSpPr>
          <p:nvPr>
            <p:ph type="ftr" sz="quarter" idx="11"/>
          </p:nvPr>
        </p:nvSpPr>
        <p:spPr/>
        <p:txBody>
          <a:bodyPr/>
          <a:lstStyle/>
          <a:p>
            <a:r>
              <a:rPr lang="en-US"/>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a:t>
            </a:fld>
            <a:endParaRPr lang="en-US"/>
          </a:p>
        </p:txBody>
      </p:sp>
    </p:spTree>
    <p:extLst>
      <p:ext uri="{BB962C8B-B14F-4D97-AF65-F5344CB8AC3E}">
        <p14:creationId xmlns:p14="http://schemas.microsoft.com/office/powerpoint/2010/main" val="34206326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522818796"/>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41741353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609135977"/>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10156544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4535658" y="1600201"/>
            <a:ext cx="7043725" cy="4525963"/>
          </a:xfrm>
        </p:spPr>
        <p:txBody>
          <a:bodyPr>
            <a:normAutofit lnSpcReduction="10000"/>
          </a:bodyPr>
          <a:lstStyle/>
          <a:p>
            <a:r>
              <a:rPr lang="en-IE" dirty="0"/>
              <a:t>The </a:t>
            </a:r>
            <a:r>
              <a:rPr lang="en-IE" i="1" dirty="0"/>
              <a:t>spiral </a:t>
            </a:r>
            <a:r>
              <a:rPr lang="en-US" i="1" dirty="0"/>
              <a:t>model </a:t>
            </a:r>
            <a:r>
              <a:rPr lang="en-US" dirty="0"/>
              <a:t>is an evolutionary software process model that couples the iterative nature of prototyping with the controlled and systematic aspects of the waterfall model</a:t>
            </a:r>
          </a:p>
          <a:p>
            <a:r>
              <a:rPr lang="en-US" dirty="0"/>
              <a:t>It provides the potential for rapid development of increasingly more complete versions of the software</a:t>
            </a:r>
          </a:p>
          <a:p>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150812" y="1981200"/>
            <a:ext cx="4384847" cy="3361094"/>
          </a:xfrm>
          <a:prstGeom prst="roundRect">
            <a:avLst/>
          </a:prstGeom>
          <a:blipFill>
            <a:blip r:embed="rId2">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37775116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8610600" cy="4525963"/>
          </a:xfrm>
        </p:spPr>
        <p:txBody>
          <a:bodyPr>
            <a:normAutofit fontScale="92500" lnSpcReduction="20000"/>
          </a:bodyPr>
          <a:lstStyle/>
          <a:p>
            <a:r>
              <a:rPr lang="en-US" dirty="0"/>
              <a:t>The spiral development model is a </a:t>
            </a:r>
            <a:r>
              <a:rPr lang="en-US" i="1" dirty="0"/>
              <a:t>risk </a:t>
            </a:r>
            <a:r>
              <a:rPr lang="en-US" dirty="0"/>
              <a:t>-driven </a:t>
            </a:r>
            <a:r>
              <a:rPr lang="en-US" i="1" dirty="0"/>
              <a:t>process model </a:t>
            </a:r>
            <a:r>
              <a:rPr lang="en-US" dirty="0"/>
              <a:t>generator that is used to guide multi-stakeholder concurrent engineering of software intensive systems</a:t>
            </a:r>
          </a:p>
          <a:p>
            <a:r>
              <a:rPr lang="en-US" dirty="0"/>
              <a:t>It has two main distinguishing features</a:t>
            </a:r>
          </a:p>
          <a:p>
            <a:pPr lvl="1"/>
            <a:r>
              <a:rPr lang="en-US" dirty="0"/>
              <a:t>One is a </a:t>
            </a:r>
            <a:r>
              <a:rPr lang="en-US" i="1" dirty="0"/>
              <a:t>cyclic </a:t>
            </a:r>
            <a:r>
              <a:rPr lang="en-US" dirty="0"/>
              <a:t>approach for incrementally growing a system’s degree of definition and implementation while decreasing its degree of risk </a:t>
            </a:r>
          </a:p>
          <a:p>
            <a:pPr lvl="1"/>
            <a:r>
              <a:rPr lang="en-US" dirty="0"/>
              <a:t>The other is a set of </a:t>
            </a:r>
            <a:r>
              <a:rPr lang="en-US" i="1" dirty="0"/>
              <a:t>anchor point milestones </a:t>
            </a:r>
            <a:r>
              <a:rPr lang="en-US" dirty="0"/>
              <a:t>for ensuring stakeholder commitment to feasible and mutually satisfactory system solutions</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
        <p:nvSpPr>
          <p:cNvPr id="6" name="Rounded Rectangle 9">
            <a:extLst>
              <a:ext uri="{FF2B5EF4-FFF2-40B4-BE49-F238E27FC236}">
                <a16:creationId xmlns:a16="http://schemas.microsoft.com/office/drawing/2014/main" id="{993F8F86-38E2-4A50-AF24-DA762BDCB255}"/>
              </a:ext>
            </a:extLst>
          </p:cNvPr>
          <p:cNvSpPr/>
          <p:nvPr/>
        </p:nvSpPr>
        <p:spPr>
          <a:xfrm>
            <a:off x="8905298" y="1600201"/>
            <a:ext cx="3198812" cy="2446694"/>
          </a:xfrm>
          <a:prstGeom prst="roundRect">
            <a:avLst/>
          </a:prstGeom>
          <a:blipFill>
            <a:blip r:embed="rId2" cstate="print">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8730803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885612" cy="4525963"/>
          </a:xfrm>
        </p:spPr>
        <p:txBody>
          <a:bodyPr>
            <a:normAutofit/>
          </a:bodyPr>
          <a:lstStyle/>
          <a:p>
            <a:r>
              <a:rPr lang="en-US" dirty="0"/>
              <a:t>Using the spiral model, software is developed in a series of evolutionary releases</a:t>
            </a:r>
          </a:p>
          <a:p>
            <a:endParaRPr lang="en-US" dirty="0"/>
          </a:p>
          <a:p>
            <a:r>
              <a:rPr lang="en-US" dirty="0"/>
              <a:t>During early iterations, the release might be a model or prototype</a:t>
            </a:r>
          </a:p>
          <a:p>
            <a:endParaRPr lang="en-US" dirty="0"/>
          </a:p>
          <a:p>
            <a:r>
              <a:rPr lang="en-US" dirty="0"/>
              <a:t>During later iterations, increasingly more complete versions of the engineered system </a:t>
            </a:r>
            <a:r>
              <a:rPr lang="en-IE" dirty="0"/>
              <a:t>are produced</a:t>
            </a:r>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8011524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885612" cy="4525963"/>
          </a:xfrm>
        </p:spPr>
        <p:txBody>
          <a:bodyPr>
            <a:normAutofit/>
          </a:bodyPr>
          <a:lstStyle/>
          <a:p>
            <a:r>
              <a:rPr lang="en-US" dirty="0"/>
              <a:t>Using the spiral model, software is developed in a series of evolutionary releases</a:t>
            </a:r>
          </a:p>
          <a:p>
            <a:r>
              <a:rPr lang="en-US" dirty="0"/>
              <a:t>During early iterations, the release might be a model or prototype</a:t>
            </a:r>
          </a:p>
          <a:p>
            <a:r>
              <a:rPr lang="en-US" dirty="0"/>
              <a:t>During later iterations, increasingly more complete versions of the engineered system </a:t>
            </a:r>
            <a:r>
              <a:rPr lang="en-IE" dirty="0"/>
              <a:t>are produced</a:t>
            </a:r>
          </a:p>
          <a:p>
            <a:r>
              <a:rPr lang="en-US" dirty="0"/>
              <a:t>A spiral model is divided into a set of framework activities defined by the software </a:t>
            </a:r>
            <a:r>
              <a:rPr lang="en-IE" dirty="0"/>
              <a:t>engineering team</a:t>
            </a:r>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13136595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92500" lnSpcReduction="20000"/>
          </a:bodyPr>
          <a:lstStyle/>
          <a:p>
            <a:r>
              <a:rPr lang="en-US" dirty="0"/>
              <a:t>The first circuit around the spiral might result in the development of a product specification</a:t>
            </a:r>
          </a:p>
          <a:p>
            <a:r>
              <a:rPr lang="en-US" dirty="0"/>
              <a:t>Subsequent passes around the spiral might be used to develop a prototype and then progressively more sophisticated versions of the software</a:t>
            </a:r>
          </a:p>
          <a:p>
            <a:r>
              <a:rPr lang="en-US" dirty="0"/>
              <a:t>Each pass through the planning region results in adjustments to the project plan</a:t>
            </a:r>
          </a:p>
          <a:p>
            <a:r>
              <a:rPr lang="en-US" dirty="0"/>
              <a:t>Cost and schedule are adjusted based on feedback derived from the customer after delivery</a:t>
            </a:r>
          </a:p>
          <a:p>
            <a:r>
              <a:rPr lang="en-US" dirty="0"/>
              <a:t>In addition, the project manager adjusts the planned number of iterations required to complete the software</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338524859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0B043-F5AD-453B-A0C3-BB6BF2A5134A}"/>
              </a:ext>
            </a:extLst>
          </p:cNvPr>
          <p:cNvSpPr>
            <a:spLocks noGrp="1"/>
          </p:cNvSpPr>
          <p:nvPr>
            <p:ph type="title"/>
          </p:nvPr>
        </p:nvSpPr>
        <p:spPr/>
        <p:txBody>
          <a:bodyPr/>
          <a:lstStyle/>
          <a:p>
            <a:r>
              <a:rPr lang="en-IE" dirty="0"/>
              <a:t>The Spiral Model</a:t>
            </a:r>
          </a:p>
        </p:txBody>
      </p:sp>
      <p:sp>
        <p:nvSpPr>
          <p:cNvPr id="3" name="Content Placeholder 2">
            <a:extLst>
              <a:ext uri="{FF2B5EF4-FFF2-40B4-BE49-F238E27FC236}">
                <a16:creationId xmlns:a16="http://schemas.microsoft.com/office/drawing/2014/main" id="{2937A77E-9153-4D84-AFB0-A679FBE4D948}"/>
              </a:ext>
            </a:extLst>
          </p:cNvPr>
          <p:cNvSpPr>
            <a:spLocks noGrp="1"/>
          </p:cNvSpPr>
          <p:nvPr>
            <p:ph idx="1"/>
          </p:nvPr>
        </p:nvSpPr>
        <p:spPr>
          <a:xfrm>
            <a:off x="303213" y="1600201"/>
            <a:ext cx="11582399" cy="4525963"/>
          </a:xfrm>
        </p:spPr>
        <p:txBody>
          <a:bodyPr>
            <a:normAutofit fontScale="77500" lnSpcReduction="20000"/>
          </a:bodyPr>
          <a:lstStyle/>
          <a:p>
            <a:r>
              <a:rPr lang="en-US" dirty="0"/>
              <a:t>The spiral model is a realistic approach to the development of large-scale systems and software</a:t>
            </a:r>
          </a:p>
          <a:p>
            <a:r>
              <a:rPr lang="en-US" dirty="0"/>
              <a:t>Because software evolves as the process progresses, the developer and customer better understand and react to risks at each evolutionary level</a:t>
            </a:r>
          </a:p>
          <a:p>
            <a:r>
              <a:rPr lang="en-US" dirty="0"/>
              <a:t>The spiral model uses prototyping as a risk reduction mechanism but, more important, enables you to apply the prototyping approach at any stage in the evolution of the product</a:t>
            </a:r>
          </a:p>
          <a:p>
            <a:r>
              <a:rPr lang="en-US" dirty="0"/>
              <a:t>It maintains the systematic stepwise approach suggested by the classic life cycle but incorporates it into an iterative framework that more realistically reflects the real world</a:t>
            </a:r>
          </a:p>
          <a:p>
            <a:r>
              <a:rPr lang="en-US" dirty="0"/>
              <a:t>The spiral model demands a direct consideration of technical risks at all stages of the project and, if properly applied, should reduce risks before they become problematic</a:t>
            </a:r>
            <a:endParaRPr lang="en-IE" dirty="0"/>
          </a:p>
        </p:txBody>
      </p:sp>
      <p:sp>
        <p:nvSpPr>
          <p:cNvPr id="4" name="Footer Placeholder 3">
            <a:extLst>
              <a:ext uri="{FF2B5EF4-FFF2-40B4-BE49-F238E27FC236}">
                <a16:creationId xmlns:a16="http://schemas.microsoft.com/office/drawing/2014/main" id="{27E69824-4739-4DF6-85E6-41A10F8CF1EB}"/>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2F54B690-DFFB-4B26-B71B-2C9A3C28D282}"/>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10706124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09309403"/>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24233006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525963"/>
          </a:xfrm>
        </p:spPr>
        <p:txBody>
          <a:bodyPr>
            <a:normAutofit fontScale="62500" lnSpcReduction="20000"/>
          </a:bodyPr>
          <a:lstStyle/>
          <a:p>
            <a:r>
              <a:rPr lang="en-US" dirty="0"/>
              <a:t>The concurrent development model, sometimes called concurrent engineering, allows a software team to represent iterative and concurrent elements of any of the process models described earlier</a:t>
            </a:r>
          </a:p>
          <a:p>
            <a:r>
              <a:rPr lang="en-US" dirty="0"/>
              <a:t>For example, early in a project the communication activity (not shown in the figure) has completed its first iteration and exists in the </a:t>
            </a:r>
            <a:r>
              <a:rPr lang="en-US" b="1" dirty="0"/>
              <a:t>awaiting changes </a:t>
            </a:r>
            <a:r>
              <a:rPr lang="en-US" dirty="0"/>
              <a:t>state</a:t>
            </a:r>
          </a:p>
          <a:p>
            <a:r>
              <a:rPr lang="en-US" dirty="0"/>
              <a:t>The modeling activity (which existed in the </a:t>
            </a:r>
            <a:r>
              <a:rPr lang="en-US" b="1" dirty="0"/>
              <a:t>none </a:t>
            </a:r>
            <a:r>
              <a:rPr lang="en-US" dirty="0"/>
              <a:t>state while initial communication was completed) now makes a transition into the </a:t>
            </a:r>
            <a:r>
              <a:rPr lang="en-US" b="1" dirty="0"/>
              <a:t>under development </a:t>
            </a:r>
            <a:r>
              <a:rPr lang="en-US" dirty="0"/>
              <a:t>state</a:t>
            </a:r>
          </a:p>
          <a:p>
            <a:r>
              <a:rPr lang="en-US" dirty="0"/>
              <a:t>If, however, the customer indicates that changes in requirements must be made, the modeling activity moves from the </a:t>
            </a:r>
            <a:r>
              <a:rPr lang="en-US" b="1" dirty="0"/>
              <a:t>under development </a:t>
            </a:r>
            <a:r>
              <a:rPr lang="en-US" dirty="0"/>
              <a:t>state into the </a:t>
            </a:r>
            <a:r>
              <a:rPr lang="en-US" b="1" dirty="0"/>
              <a:t>awaiting </a:t>
            </a:r>
            <a:r>
              <a:rPr lang="en-IE" b="1" dirty="0"/>
              <a:t>changes </a:t>
            </a:r>
            <a:r>
              <a:rPr lang="en-IE" dirty="0"/>
              <a:t>state</a:t>
            </a:r>
            <a:endParaRPr lang="en-US" dirty="0"/>
          </a:p>
          <a:p>
            <a:endParaRPr lang="en-IE" dirty="0"/>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3017522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idx="1"/>
          </p:nvPr>
        </p:nvSpPr>
        <p:spPr/>
        <p:txBody>
          <a:bodyPr>
            <a:normAutofit fontScale="92500" lnSpcReduction="10000"/>
          </a:bodyPr>
          <a:lstStyle/>
          <a:p>
            <a:r>
              <a:rPr lang="en-US" dirty="0"/>
              <a:t>Personal and team models for the software process have been proposed</a:t>
            </a:r>
          </a:p>
          <a:p>
            <a:r>
              <a:rPr lang="en-US" dirty="0"/>
              <a:t>Both emphasize measurement, planning, and self-direction as key ingredients for a successful software process</a:t>
            </a:r>
          </a:p>
          <a:p>
            <a:r>
              <a:rPr lang="en-US" dirty="0"/>
              <a:t>Process technology tools allow a software organization to build an automated model of the process framework, task sets, and umbrella activities</a:t>
            </a:r>
          </a:p>
          <a:p>
            <a:r>
              <a:rPr lang="en-US" dirty="0"/>
              <a:t>The duality of product and process is one important element in keeping creative people engaged as software engineering continues to evolve</a:t>
            </a:r>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322740817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5332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6094571" cy="4983161"/>
          </a:xfrm>
        </p:spPr>
        <p:txBody>
          <a:bodyPr>
            <a:normAutofit fontScale="77500" lnSpcReduction="20000"/>
          </a:bodyPr>
          <a:lstStyle/>
          <a:p>
            <a:r>
              <a:rPr lang="en-US" dirty="0"/>
              <a:t>Concurrent modeling defines a series of events that will trigger transitions from state to state for each of the software engineering activities, actions, or tasks</a:t>
            </a:r>
          </a:p>
          <a:p>
            <a:r>
              <a:rPr lang="en-US" dirty="0"/>
              <a:t>For example, during early stages of design (a major software engineering action that occurs during the modeling activity), an inconsistency in the requirements model is uncovered</a:t>
            </a:r>
          </a:p>
          <a:p>
            <a:r>
              <a:rPr lang="en-US" dirty="0"/>
              <a:t>This generates the event </a:t>
            </a:r>
            <a:r>
              <a:rPr lang="en-US" i="1" dirty="0"/>
              <a:t>analysis model correction</a:t>
            </a:r>
            <a:r>
              <a:rPr lang="en-US" dirty="0"/>
              <a:t>, which will trigger the requirements analysis action from the </a:t>
            </a:r>
            <a:r>
              <a:rPr lang="en-US" b="1" dirty="0"/>
              <a:t>done </a:t>
            </a:r>
            <a:r>
              <a:rPr lang="en-US" dirty="0"/>
              <a:t>state into the </a:t>
            </a:r>
            <a:r>
              <a:rPr lang="en-US" b="1" dirty="0"/>
              <a:t>awaiting </a:t>
            </a:r>
            <a:r>
              <a:rPr lang="en-IE" b="1" dirty="0"/>
              <a:t>changes </a:t>
            </a:r>
            <a:r>
              <a:rPr lang="en-IE" dirty="0"/>
              <a:t>state</a:t>
            </a:r>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pic>
        <p:nvPicPr>
          <p:cNvPr id="6" name="Picture 5">
            <a:extLst>
              <a:ext uri="{FF2B5EF4-FFF2-40B4-BE49-F238E27FC236}">
                <a16:creationId xmlns:a16="http://schemas.microsoft.com/office/drawing/2014/main" id="{83EA00A2-C257-4DFD-A129-45C5F48550AE}"/>
              </a:ext>
            </a:extLst>
          </p:cNvPr>
          <p:cNvPicPr>
            <a:picLocks noChangeAspect="1"/>
          </p:cNvPicPr>
          <p:nvPr/>
        </p:nvPicPr>
        <p:blipFill rotWithShape="1">
          <a:blip r:embed="rId2"/>
          <a:srcRect l="10495"/>
          <a:stretch/>
        </p:blipFill>
        <p:spPr>
          <a:xfrm>
            <a:off x="6856412" y="0"/>
            <a:ext cx="5199045" cy="6858000"/>
          </a:xfrm>
          <a:prstGeom prst="rect">
            <a:avLst/>
          </a:prstGeom>
        </p:spPr>
      </p:pic>
    </p:spTree>
    <p:extLst>
      <p:ext uri="{BB962C8B-B14F-4D97-AF65-F5344CB8AC3E}">
        <p14:creationId xmlns:p14="http://schemas.microsoft.com/office/powerpoint/2010/main" val="24370183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3F1BE-3B28-47BA-954A-BDBC8DF280F7}"/>
              </a:ext>
            </a:extLst>
          </p:cNvPr>
          <p:cNvSpPr>
            <a:spLocks noGrp="1"/>
          </p:cNvSpPr>
          <p:nvPr>
            <p:ph type="title"/>
          </p:nvPr>
        </p:nvSpPr>
        <p:spPr>
          <a:xfrm>
            <a:off x="609441" y="274638"/>
            <a:ext cx="11428571" cy="1143000"/>
          </a:xfrm>
        </p:spPr>
        <p:txBody>
          <a:bodyPr/>
          <a:lstStyle/>
          <a:p>
            <a:r>
              <a:rPr lang="en-IE" dirty="0"/>
              <a:t>Concurrent Models</a:t>
            </a:r>
          </a:p>
        </p:txBody>
      </p:sp>
      <p:sp>
        <p:nvSpPr>
          <p:cNvPr id="3" name="Content Placeholder 2">
            <a:extLst>
              <a:ext uri="{FF2B5EF4-FFF2-40B4-BE49-F238E27FC236}">
                <a16:creationId xmlns:a16="http://schemas.microsoft.com/office/drawing/2014/main" id="{2AA334D4-1191-443E-A3EB-0250715DA979}"/>
              </a:ext>
            </a:extLst>
          </p:cNvPr>
          <p:cNvSpPr>
            <a:spLocks noGrp="1"/>
          </p:cNvSpPr>
          <p:nvPr>
            <p:ph idx="1"/>
          </p:nvPr>
        </p:nvSpPr>
        <p:spPr>
          <a:xfrm>
            <a:off x="609441" y="1600201"/>
            <a:ext cx="11276171" cy="4983161"/>
          </a:xfrm>
        </p:spPr>
        <p:txBody>
          <a:bodyPr>
            <a:normAutofit fontScale="92500"/>
          </a:bodyPr>
          <a:lstStyle/>
          <a:p>
            <a:r>
              <a:rPr lang="en-US" dirty="0"/>
              <a:t>Concurrent modeling is applicable to all types of software development and provides an accurate picture of the current state of a project</a:t>
            </a:r>
          </a:p>
          <a:p>
            <a:r>
              <a:rPr lang="en-US" dirty="0"/>
              <a:t>Rather than confining software engineering activities, actions, and tasks to a sequence of events, it defines a process network</a:t>
            </a:r>
          </a:p>
          <a:p>
            <a:r>
              <a:rPr lang="en-US" dirty="0"/>
              <a:t>Each activity, action, or task on the network exists simultaneously with other activities, actions, or tasks</a:t>
            </a:r>
          </a:p>
          <a:p>
            <a:r>
              <a:rPr lang="en-US" dirty="0"/>
              <a:t>Events generated at one point in the process network trigger transitions among the states associated with </a:t>
            </a:r>
            <a:r>
              <a:rPr lang="en-IE" dirty="0"/>
              <a:t>each activity</a:t>
            </a:r>
          </a:p>
        </p:txBody>
      </p:sp>
      <p:sp>
        <p:nvSpPr>
          <p:cNvPr id="4" name="Footer Placeholder 3">
            <a:extLst>
              <a:ext uri="{FF2B5EF4-FFF2-40B4-BE49-F238E27FC236}">
                <a16:creationId xmlns:a16="http://schemas.microsoft.com/office/drawing/2014/main" id="{5B6C0D8A-C899-4094-98E3-0B5EF4634C69}"/>
              </a:ext>
            </a:extLst>
          </p:cNvPr>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a:extLst>
              <a:ext uri="{FF2B5EF4-FFF2-40B4-BE49-F238E27FC236}">
                <a16:creationId xmlns:a16="http://schemas.microsoft.com/office/drawing/2014/main" id="{C184C328-723B-4241-BBB3-94F5C4D4F359}"/>
              </a:ext>
            </a:extLst>
          </p:cNvPr>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spTree>
    <p:extLst>
      <p:ext uri="{BB962C8B-B14F-4D97-AF65-F5344CB8AC3E}">
        <p14:creationId xmlns:p14="http://schemas.microsoft.com/office/powerpoint/2010/main" val="28090759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53517711"/>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spTree>
    <p:extLst>
      <p:ext uri="{BB962C8B-B14F-4D97-AF65-F5344CB8AC3E}">
        <p14:creationId xmlns:p14="http://schemas.microsoft.com/office/powerpoint/2010/main" val="30763505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Evolutionary process models recognize the iterative, incremental nature of most software engineering projects and are designed to accommodate change</a:t>
            </a:r>
          </a:p>
          <a:p>
            <a:r>
              <a:rPr lang="en-US" dirty="0"/>
              <a:t>Evolutionary models, such as prototyping and the spiral model, produce incremental work products (or working versions of the software) quickly</a:t>
            </a:r>
          </a:p>
          <a:p>
            <a:r>
              <a:rPr lang="en-US" dirty="0"/>
              <a:t>These models can be adopted to apply across all software engineering activities—from concept development to long-term system maintenance</a:t>
            </a:r>
          </a:p>
          <a:p>
            <a:r>
              <a:rPr lang="en-US" dirty="0"/>
              <a:t>The concurrent process model allows a software team to represent iterative and concurrent elements of any process model. </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141033516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The Unified Process</a:t>
            </a:r>
          </a:p>
        </p:txBody>
      </p:sp>
      <p:sp>
        <p:nvSpPr>
          <p:cNvPr id="7" name="Subtitle 6"/>
          <p:cNvSpPr>
            <a:spLocks noGrp="1"/>
          </p:cNvSpPr>
          <p:nvPr>
            <p:ph type="subTitle" idx="1"/>
          </p:nvPr>
        </p:nvSpPr>
        <p:spPr/>
        <p:txBody>
          <a:bodyPr/>
          <a:lstStyle/>
          <a:p>
            <a:endParaRPr lang="en-US"/>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12995936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Unified Process</a:t>
            </a:r>
          </a:p>
        </p:txBody>
      </p:sp>
      <p:sp>
        <p:nvSpPr>
          <p:cNvPr id="3" name="Content Placeholder 2"/>
          <p:cNvSpPr>
            <a:spLocks noGrp="1"/>
          </p:cNvSpPr>
          <p:nvPr>
            <p:ph idx="1"/>
          </p:nvPr>
        </p:nvSpPr>
        <p:spPr/>
        <p:txBody>
          <a:bodyPr>
            <a:normAutofit fontScale="77500" lnSpcReduction="20000"/>
          </a:bodyPr>
          <a:lstStyle/>
          <a:p>
            <a:r>
              <a:rPr lang="en-US" dirty="0"/>
              <a:t>An attempt to draw on the best features and characteristics of traditional software process models, but characterize them in a way that implements many of the best principles of agile software development</a:t>
            </a:r>
          </a:p>
          <a:p>
            <a:r>
              <a:rPr lang="en-US" dirty="0"/>
              <a:t>The Unified Process recognizes the importance of customer communication and streamlined methods for describing the customer’s view of a system (the use case)</a:t>
            </a:r>
          </a:p>
          <a:p>
            <a:r>
              <a:rPr lang="en-US" dirty="0"/>
              <a:t>It emphasizes the important role of software architecture and “helps the architect focus on the right goals, such as  understandability, reliance to future changes, and reuse”</a:t>
            </a:r>
          </a:p>
          <a:p>
            <a:r>
              <a:rPr lang="en-US" dirty="0"/>
              <a:t>It suggests a process flow that is iterative and incremental, providing the evolutionary feel that is essential in modern software development</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27708382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1600201"/>
            <a:ext cx="3960971" cy="4419599"/>
          </a:xfrm>
        </p:spPr>
        <p:txBody>
          <a:bodyPr/>
          <a:lstStyle/>
          <a:p>
            <a:r>
              <a:rPr lang="en-US" dirty="0"/>
              <a:t>This figure depicts the “phases” of the UP and relates them to the generic activities that have been discussed earlier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9701" y="838200"/>
            <a:ext cx="7486650" cy="5953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455612" y="152400"/>
            <a:ext cx="10133171" cy="1143000"/>
          </a:xfrm>
        </p:spPr>
        <p:txBody>
          <a:bodyPr/>
          <a:lstStyle/>
          <a:p>
            <a:r>
              <a:rPr lang="en-US" dirty="0"/>
              <a:t>Phases of the Unified Process (UP)</a:t>
            </a:r>
          </a:p>
        </p:txBody>
      </p:sp>
    </p:spTree>
    <p:extLst>
      <p:ext uri="{BB962C8B-B14F-4D97-AF65-F5344CB8AC3E}">
        <p14:creationId xmlns:p14="http://schemas.microsoft.com/office/powerpoint/2010/main" val="20155773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Inception Phase</a:t>
            </a:r>
          </a:p>
        </p:txBody>
      </p:sp>
      <p:sp>
        <p:nvSpPr>
          <p:cNvPr id="3" name="Content Placeholder 2"/>
          <p:cNvSpPr>
            <a:spLocks noGrp="1"/>
          </p:cNvSpPr>
          <p:nvPr>
            <p:ph idx="1"/>
          </p:nvPr>
        </p:nvSpPr>
        <p:spPr>
          <a:xfrm>
            <a:off x="609441" y="1295401"/>
            <a:ext cx="10969943" cy="5562600"/>
          </a:xfrm>
        </p:spPr>
        <p:txBody>
          <a:bodyPr>
            <a:normAutofit fontScale="77500" lnSpcReduction="20000"/>
          </a:bodyPr>
          <a:lstStyle/>
          <a:p>
            <a:r>
              <a:rPr lang="en-US" dirty="0"/>
              <a:t>The inception phase of the UP encompasses both customer communication and planning activities</a:t>
            </a:r>
          </a:p>
          <a:p>
            <a:r>
              <a:rPr lang="en-US" dirty="0"/>
              <a:t>By collaborating with stakeholders, business requirements for the software are identified; a rough architecture for the system is proposed; and a plan for the iterative, incremental nature of the ensuing project is developed</a:t>
            </a:r>
          </a:p>
          <a:p>
            <a:r>
              <a:rPr lang="en-US" dirty="0"/>
              <a:t>Fundamental business requirements are described through a set of preliminary use cases that describe which features and functions each major class of users desires</a:t>
            </a:r>
          </a:p>
          <a:p>
            <a:r>
              <a:rPr lang="en-US" dirty="0"/>
              <a:t>Architecture at this point is nothing more than a tentative outline of major subsystems and the functions and features that populate them</a:t>
            </a:r>
          </a:p>
          <a:p>
            <a:r>
              <a:rPr lang="en-US" dirty="0"/>
              <a:t>Later, the architecture will be refined and expanded into a set of models that will represent different views of the system. Planning identifies resources, assesses major risks, defines a schedule, and establishes a basis for the phases that are to be applied as the software increment is developed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33429168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Elaboration Phase</a:t>
            </a:r>
          </a:p>
        </p:txBody>
      </p:sp>
      <p:sp>
        <p:nvSpPr>
          <p:cNvPr id="3" name="Content Placeholder 2"/>
          <p:cNvSpPr>
            <a:spLocks noGrp="1"/>
          </p:cNvSpPr>
          <p:nvPr>
            <p:ph idx="1"/>
          </p:nvPr>
        </p:nvSpPr>
        <p:spPr/>
        <p:txBody>
          <a:bodyPr>
            <a:normAutofit fontScale="70000" lnSpcReduction="20000"/>
          </a:bodyPr>
          <a:lstStyle/>
          <a:p>
            <a:r>
              <a:rPr lang="en-US" dirty="0"/>
              <a:t>The elaboration phase encompasses the communication and modeling activities of the generic process model</a:t>
            </a:r>
          </a:p>
          <a:p>
            <a:r>
              <a:rPr lang="en-US" dirty="0"/>
              <a:t>Elaboration refines and expands the preliminary use cases that were developed as part of the inception phase and expands the architectural representation to include five different views of the software—the use case model, the analysis model, the design model, the implementation model, and the deployment model</a:t>
            </a:r>
          </a:p>
          <a:p>
            <a:r>
              <a:rPr lang="en-US" dirty="0"/>
              <a:t>In some cases, elaboration creates an “executable architectural baseline” that represents a “first cut” executable system</a:t>
            </a:r>
          </a:p>
          <a:p>
            <a:r>
              <a:rPr lang="en-US" dirty="0"/>
              <a:t>The architectural baseline demonstrates the viability of the architecture but does not provide all features and functions required to use the system</a:t>
            </a:r>
          </a:p>
          <a:p>
            <a:r>
              <a:rPr lang="en-US" dirty="0"/>
              <a:t>In addition, the plan is carefully reviewed at the culmination of the elaboration phase to ensure that scope, risks, and delivery dates remain reasonable</a:t>
            </a:r>
          </a:p>
          <a:p>
            <a:r>
              <a:rPr lang="en-US" dirty="0"/>
              <a:t>Modifications to the plan are often made at this time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14457572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Construction Phase</a:t>
            </a:r>
          </a:p>
        </p:txBody>
      </p:sp>
      <p:sp>
        <p:nvSpPr>
          <p:cNvPr id="3" name="Content Placeholder 2"/>
          <p:cNvSpPr>
            <a:spLocks noGrp="1"/>
          </p:cNvSpPr>
          <p:nvPr>
            <p:ph idx="1"/>
          </p:nvPr>
        </p:nvSpPr>
        <p:spPr/>
        <p:txBody>
          <a:bodyPr>
            <a:normAutofit fontScale="70000" lnSpcReduction="20000"/>
          </a:bodyPr>
          <a:lstStyle/>
          <a:p>
            <a:r>
              <a:rPr lang="en-US" dirty="0"/>
              <a:t>The construction phase of the UP is identical to the construction activity defined for the generic software process</a:t>
            </a:r>
          </a:p>
          <a:p>
            <a:r>
              <a:rPr lang="en-US" dirty="0"/>
              <a:t>Using the architectural model as input, the construction phase develops or acquires the software components that will make each use case operational for end users</a:t>
            </a:r>
          </a:p>
          <a:p>
            <a:r>
              <a:rPr lang="en-US" dirty="0"/>
              <a:t>To accomplish this, analysis and design models that were started during the elaboration phase are completed to reflect the final version of the software increment</a:t>
            </a:r>
          </a:p>
          <a:p>
            <a:r>
              <a:rPr lang="en-US" dirty="0"/>
              <a:t>All necessary and required features and functions for the software increment (i.e., the release) are then implemented in source code</a:t>
            </a:r>
          </a:p>
          <a:p>
            <a:r>
              <a:rPr lang="en-US" dirty="0"/>
              <a:t>As components are being implemented, unit tests are designed and executed for each</a:t>
            </a:r>
          </a:p>
          <a:p>
            <a:r>
              <a:rPr lang="en-US" dirty="0"/>
              <a:t>In addition, integration activities (component assembly and integration testing) are conducted</a:t>
            </a:r>
          </a:p>
          <a:p>
            <a:r>
              <a:rPr lang="en-US" dirty="0"/>
              <a:t>Use cases are used to derive a suite of acceptance tests that are executed prior to the initiation of the next UP phase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212347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6</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13540454"/>
              </p:ext>
            </p:extLst>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Prescriptive Process Models</a:t>
                      </a:r>
                    </a:p>
                  </a:txBody>
                  <a:tcPr/>
                </a:tc>
                <a:tc>
                  <a:txBody>
                    <a:bodyPr/>
                    <a:lstStyle/>
                    <a:p>
                      <a:r>
                        <a:rPr lang="en-US" baseline="0" dirty="0"/>
                        <a:t>4.1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a:p>
                  </a:txBody>
                  <a:tcPr/>
                </a:tc>
                <a:tc>
                  <a:txBody>
                    <a:bodyPr/>
                    <a:lstStyle/>
                    <a:p>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a:t>
                      </a:r>
                      <a:r>
                        <a:rPr lang="en-US" sz="1800" baseline="0" dirty="0"/>
                        <a:t> Unified Process</a:t>
                      </a:r>
                      <a:endParaRPr lang="en-US" sz="1800" dirty="0"/>
                    </a:p>
                  </a:txBody>
                  <a:tcPr/>
                </a:tc>
                <a:tc>
                  <a:txBody>
                    <a:bodyPr/>
                    <a:lstStyle/>
                    <a:p>
                      <a:r>
                        <a:rPr lang="en-US" dirty="0"/>
                        <a:t>4.3</a:t>
                      </a: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Transition Phase</a:t>
            </a:r>
          </a:p>
        </p:txBody>
      </p:sp>
      <p:sp>
        <p:nvSpPr>
          <p:cNvPr id="3" name="Content Placeholder 2"/>
          <p:cNvSpPr>
            <a:spLocks noGrp="1"/>
          </p:cNvSpPr>
          <p:nvPr>
            <p:ph idx="1"/>
          </p:nvPr>
        </p:nvSpPr>
        <p:spPr/>
        <p:txBody>
          <a:bodyPr>
            <a:normAutofit fontScale="92500" lnSpcReduction="20000"/>
          </a:bodyPr>
          <a:lstStyle/>
          <a:p>
            <a:r>
              <a:rPr lang="en-US" dirty="0"/>
              <a:t>The </a:t>
            </a:r>
            <a:r>
              <a:rPr lang="en-US" i="1" dirty="0"/>
              <a:t>transition phase </a:t>
            </a:r>
            <a:r>
              <a:rPr lang="en-US" dirty="0"/>
              <a:t>of the UP encompasses the latter stages of the generic construction activity and the first part of the generic deployment (delivery and</a:t>
            </a:r>
          </a:p>
          <a:p>
            <a:r>
              <a:rPr lang="en-US" dirty="0"/>
              <a:t>feedback) activity</a:t>
            </a:r>
          </a:p>
          <a:p>
            <a:r>
              <a:rPr lang="en-US" dirty="0"/>
              <a:t>Software is given to end users for beta testing, and user feedback reports both defects and necessary changes</a:t>
            </a:r>
          </a:p>
          <a:p>
            <a:r>
              <a:rPr lang="en-US" dirty="0"/>
              <a:t>In addition, the software team creates the necessary support information (e.g., user manuals, troubleshooting guides, installation procedures) that is required for the release</a:t>
            </a:r>
          </a:p>
          <a:p>
            <a:r>
              <a:rPr lang="en-US" dirty="0"/>
              <a:t>At the conclusion of the transition phase, the software increment becomes a usable software release</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spTree>
    <p:extLst>
      <p:ext uri="{BB962C8B-B14F-4D97-AF65-F5344CB8AC3E}">
        <p14:creationId xmlns:p14="http://schemas.microsoft.com/office/powerpoint/2010/main" val="111363978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Production Phase</a:t>
            </a:r>
          </a:p>
        </p:txBody>
      </p:sp>
      <p:sp>
        <p:nvSpPr>
          <p:cNvPr id="3" name="Content Placeholder 2"/>
          <p:cNvSpPr>
            <a:spLocks noGrp="1"/>
          </p:cNvSpPr>
          <p:nvPr>
            <p:ph idx="1"/>
          </p:nvPr>
        </p:nvSpPr>
        <p:spPr/>
        <p:txBody>
          <a:bodyPr/>
          <a:lstStyle/>
          <a:p>
            <a:r>
              <a:rPr lang="en-US" dirty="0"/>
              <a:t>The production phase of the UP coincides with the deployment activity of the generic process</a:t>
            </a:r>
          </a:p>
          <a:p>
            <a:r>
              <a:rPr lang="en-US" dirty="0"/>
              <a:t>During this phase, the ongoing use of the software is monitored, support for the operating environment (infrastructure) is provided, and defect reports and requests for changes are submitted and evaluated</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61</a:t>
            </a:fld>
            <a:endParaRPr lang="en-US">
              <a:solidFill>
                <a:prstClr val="black">
                  <a:tint val="75000"/>
                </a:prstClr>
              </a:solidFill>
            </a:endParaRPr>
          </a:p>
        </p:txBody>
      </p:sp>
    </p:spTree>
    <p:extLst>
      <p:ext uri="{BB962C8B-B14F-4D97-AF65-F5344CB8AC3E}">
        <p14:creationId xmlns:p14="http://schemas.microsoft.com/office/powerpoint/2010/main" val="411846346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 – Some notes</a:t>
            </a:r>
          </a:p>
        </p:txBody>
      </p:sp>
      <p:sp>
        <p:nvSpPr>
          <p:cNvPr id="3" name="Content Placeholder 2"/>
          <p:cNvSpPr>
            <a:spLocks noGrp="1"/>
          </p:cNvSpPr>
          <p:nvPr>
            <p:ph idx="1"/>
          </p:nvPr>
        </p:nvSpPr>
        <p:spPr/>
        <p:txBody>
          <a:bodyPr>
            <a:normAutofit fontScale="70000" lnSpcReduction="20000"/>
          </a:bodyPr>
          <a:lstStyle/>
          <a:p>
            <a:r>
              <a:rPr lang="en-US" dirty="0"/>
              <a:t>It is likely that at the same time the construction, transition, and production phases are being conducted, work may have already begun on the next software increment</a:t>
            </a:r>
          </a:p>
          <a:p>
            <a:r>
              <a:rPr lang="en-US" dirty="0"/>
              <a:t>This means that the five UP phases do not occur in a sequence, but rather with staggered concurrency</a:t>
            </a:r>
          </a:p>
          <a:p>
            <a:r>
              <a:rPr lang="en-US" dirty="0"/>
              <a:t>A software engineering workflow is distributed across all UP phases</a:t>
            </a:r>
          </a:p>
          <a:p>
            <a:r>
              <a:rPr lang="en-US" dirty="0"/>
              <a:t>In the context of UP, a </a:t>
            </a:r>
            <a:r>
              <a:rPr lang="en-US" i="1" dirty="0"/>
              <a:t>workflow </a:t>
            </a:r>
            <a:r>
              <a:rPr lang="en-US" dirty="0"/>
              <a:t>is analogous to a task set </a:t>
            </a:r>
          </a:p>
          <a:p>
            <a:r>
              <a:rPr lang="en-US" dirty="0"/>
              <a:t>That is, a workflow identifies the tasks required to accomplish an important software engineering action and the work products that are produced as a consequence of successfully completing the tasks</a:t>
            </a:r>
          </a:p>
          <a:p>
            <a:r>
              <a:rPr lang="en-US" dirty="0"/>
              <a:t>It should be noted that not every task identified for a UP workflow is conducted for every software project</a:t>
            </a:r>
          </a:p>
          <a:p>
            <a:r>
              <a:rPr lang="en-US" dirty="0"/>
              <a:t>The team adapts the process (actions, tasks, subtasks, and work products) to meet its needs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62</a:t>
            </a:fld>
            <a:endParaRPr lang="en-US">
              <a:solidFill>
                <a:prstClr val="black">
                  <a:tint val="75000"/>
                </a:prstClr>
              </a:solidFill>
            </a:endParaRPr>
          </a:p>
        </p:txBody>
      </p:sp>
    </p:spTree>
    <p:extLst>
      <p:ext uri="{BB962C8B-B14F-4D97-AF65-F5344CB8AC3E}">
        <p14:creationId xmlns:p14="http://schemas.microsoft.com/office/powerpoint/2010/main" val="133312207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694208018"/>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63</a:t>
            </a:fld>
            <a:endParaRPr lang="en-US">
              <a:solidFill>
                <a:prstClr val="black">
                  <a:tint val="75000"/>
                </a:prstClr>
              </a:solidFill>
            </a:endParaRPr>
          </a:p>
        </p:txBody>
      </p:sp>
    </p:spTree>
    <p:extLst>
      <p:ext uri="{BB962C8B-B14F-4D97-AF65-F5344CB8AC3E}">
        <p14:creationId xmlns:p14="http://schemas.microsoft.com/office/powerpoint/2010/main" val="378691867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28835674"/>
              </p:ext>
            </p:extLst>
          </p:nvPr>
        </p:nvGraphicFramePr>
        <p:xfrm>
          <a:off x="608012" y="2362200"/>
          <a:ext cx="10969625" cy="1676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64</a:t>
            </a:fld>
            <a:endParaRPr lang="en-US">
              <a:solidFill>
                <a:prstClr val="black">
                  <a:tint val="75000"/>
                </a:prstClr>
              </a:solidFill>
            </a:endParaRPr>
          </a:p>
        </p:txBody>
      </p:sp>
    </p:spTree>
    <p:extLst>
      <p:ext uri="{BB962C8B-B14F-4D97-AF65-F5344CB8AC3E}">
        <p14:creationId xmlns:p14="http://schemas.microsoft.com/office/powerpoint/2010/main" val="301034920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a:bodyPr>
          <a:lstStyle/>
          <a:p>
            <a:r>
              <a:rPr lang="en-US" dirty="0"/>
              <a:t>The Unified Process is a “use case driven, architecture-centric, iterative and incremental” software process designed as a framework for UML methods and tools</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65</a:t>
            </a:fld>
            <a:endParaRPr lang="en-US">
              <a:solidFill>
                <a:prstClr val="black">
                  <a:tint val="75000"/>
                </a:prstClr>
              </a:solidFill>
            </a:endParaRPr>
          </a:p>
        </p:txBody>
      </p:sp>
    </p:spTree>
    <p:extLst>
      <p:ext uri="{BB962C8B-B14F-4D97-AF65-F5344CB8AC3E}">
        <p14:creationId xmlns:p14="http://schemas.microsoft.com/office/powerpoint/2010/main" val="3784645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Models</a:t>
            </a:r>
          </a:p>
        </p:txBody>
      </p:sp>
      <p:sp>
        <p:nvSpPr>
          <p:cNvPr id="3" name="Content Placeholder 2"/>
          <p:cNvSpPr>
            <a:spLocks noGrp="1"/>
          </p:cNvSpPr>
          <p:nvPr>
            <p:ph idx="1"/>
          </p:nvPr>
        </p:nvSpPr>
        <p:spPr/>
        <p:txBody>
          <a:bodyPr>
            <a:normAutofit/>
          </a:bodyPr>
          <a:lstStyle/>
          <a:p>
            <a:r>
              <a:rPr lang="en-US" dirty="0"/>
              <a:t>Process models were originally proposed to bring order to the chaos of software development</a:t>
            </a:r>
          </a:p>
          <a:p>
            <a:r>
              <a:rPr lang="en-US" dirty="0"/>
              <a:t>History has indicated that these models have brought a certain amount of useful structure to software engineering work and have provided a reasonably effective road map for software teams</a:t>
            </a:r>
          </a:p>
          <a:p>
            <a:r>
              <a:rPr lang="en-US" dirty="0"/>
              <a:t>However, software engineering work and the products that are produced remain on “the edge of chaos”</a:t>
            </a:r>
          </a:p>
          <a:p>
            <a:endParaRPr lang="en-US" dirty="0"/>
          </a:p>
          <a:p>
            <a:endParaRPr lang="en-US" dirty="0"/>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3134238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edge of chaos”</a:t>
            </a:r>
          </a:p>
        </p:txBody>
      </p:sp>
      <p:sp>
        <p:nvSpPr>
          <p:cNvPr id="3" name="Content Placeholder 2"/>
          <p:cNvSpPr>
            <a:spLocks noGrp="1"/>
          </p:cNvSpPr>
          <p:nvPr>
            <p:ph idx="1"/>
          </p:nvPr>
        </p:nvSpPr>
        <p:spPr>
          <a:xfrm>
            <a:off x="609441" y="1600201"/>
            <a:ext cx="10969943" cy="3276599"/>
          </a:xfrm>
        </p:spPr>
        <p:txBody>
          <a:bodyPr>
            <a:normAutofit fontScale="92500" lnSpcReduction="10000"/>
          </a:bodyPr>
          <a:lstStyle/>
          <a:p>
            <a:r>
              <a:rPr lang="en-US" dirty="0"/>
              <a:t>The edge of chaos is defined as “a natural state between order and chaos, a grand compromise between structure and surprise.” </a:t>
            </a:r>
          </a:p>
          <a:p>
            <a:r>
              <a:rPr lang="en-US" dirty="0"/>
              <a:t>The edge of chaos can be visualized as an unstable, partially structured state . . . </a:t>
            </a:r>
          </a:p>
          <a:p>
            <a:r>
              <a:rPr lang="en-US" dirty="0"/>
              <a:t>It is unstable because it is constantly attracted to chaos or to absolute order</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grpSp>
        <p:nvGrpSpPr>
          <p:cNvPr id="6" name="Group 5"/>
          <p:cNvGrpSpPr/>
          <p:nvPr/>
        </p:nvGrpSpPr>
        <p:grpSpPr>
          <a:xfrm>
            <a:off x="405352" y="5029200"/>
            <a:ext cx="11480260" cy="1371600"/>
            <a:chOff x="0" y="115613"/>
            <a:chExt cx="11277599" cy="1029600"/>
          </a:xfrm>
        </p:grpSpPr>
        <p:sp>
          <p:nvSpPr>
            <p:cNvPr id="7" name="Rounded Rectangle 6"/>
            <p:cNvSpPr/>
            <p:nvPr/>
          </p:nvSpPr>
          <p:spPr>
            <a:xfrm>
              <a:off x="0" y="115613"/>
              <a:ext cx="11277599" cy="1029600"/>
            </a:xfrm>
            <a:prstGeom prst="round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8" name="Rounded Rectangle 4"/>
            <p:cNvSpPr/>
            <p:nvPr/>
          </p:nvSpPr>
          <p:spPr>
            <a:xfrm>
              <a:off x="50261" y="165874"/>
              <a:ext cx="11177077" cy="929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7640" tIns="167640" rIns="167640" bIns="167640" numCol="1" spcCol="1270" anchor="ctr" anchorCtr="0">
              <a:noAutofit/>
            </a:bodyPr>
            <a:lstStyle/>
            <a:p>
              <a:pPr lvl="0" defTabSz="1955800">
                <a:lnSpc>
                  <a:spcPct val="90000"/>
                </a:lnSpc>
                <a:spcBef>
                  <a:spcPct val="0"/>
                </a:spcBef>
                <a:spcAft>
                  <a:spcPct val="35000"/>
                </a:spcAft>
              </a:pPr>
              <a:r>
                <a:rPr lang="en-US" sz="2800" dirty="0"/>
                <a:t>Each process model described in this presentation tries to strike a balance between the need to impart order in a chaotic world and the need to be adaptable when things change constantly</a:t>
              </a:r>
              <a:endParaRPr lang="en-US" sz="2800" kern="1200" dirty="0"/>
            </a:p>
          </p:txBody>
        </p:sp>
      </p:grpSp>
    </p:spTree>
    <p:extLst>
      <p:ext uri="{BB962C8B-B14F-4D97-AF65-F5344CB8AC3E}">
        <p14:creationId xmlns:p14="http://schemas.microsoft.com/office/powerpoint/2010/main" val="150142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a:t>Prescriptive Process Models</a:t>
            </a:r>
          </a:p>
        </p:txBody>
      </p:sp>
      <p:sp>
        <p:nvSpPr>
          <p:cNvPr id="7" name="Subtitle 6"/>
          <p:cNvSpPr>
            <a:spLocks noGrp="1"/>
          </p:cNvSpPr>
          <p:nvPr>
            <p:ph type="subTitle" idx="1"/>
          </p:nvPr>
        </p:nvSpPr>
        <p:spPr/>
        <p:txBody>
          <a:bodyPr/>
          <a:lstStyle/>
          <a:p>
            <a:r>
              <a:rPr lang="en-US" dirty="0"/>
              <a:t>Chapter 4.1</a:t>
            </a:r>
          </a:p>
        </p:txBody>
      </p:sp>
      <p:sp>
        <p:nvSpPr>
          <p:cNvPr id="4" name="Footer Placeholder 3"/>
          <p:cNvSpPr>
            <a:spLocks noGrp="1"/>
          </p:cNvSpPr>
          <p:nvPr>
            <p:ph type="ftr" sz="quarter" idx="11"/>
          </p:nvPr>
        </p:nvSpPr>
        <p:spPr/>
        <p:txBody>
          <a:body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2076196986"/>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6BA4BA57FA12D479E8FCF8FD942997C" ma:contentTypeVersion="2" ma:contentTypeDescription="Create a new document." ma:contentTypeScope="" ma:versionID="d8ac994c9450f33047780e43af158eb3">
  <xsd:schema xmlns:xsd="http://www.w3.org/2001/XMLSchema" xmlns:xs="http://www.w3.org/2001/XMLSchema" xmlns:p="http://schemas.microsoft.com/office/2006/metadata/properties" xmlns:ns2="51f59b46-8a6c-4988-aec5-9eb0c0726cbd" targetNamespace="http://schemas.microsoft.com/office/2006/metadata/properties" ma:root="true" ma:fieldsID="85083690701e4bbac9bb67c3397a959f" ns2:_="">
    <xsd:import namespace="51f59b46-8a6c-4988-aec5-9eb0c0726cb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1f59b46-8a6c-4988-aec5-9eb0c0726cb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C5AF477-FDAB-4EE6-858A-E8DE7626223E}"/>
</file>

<file path=customXml/itemProps2.xml><?xml version="1.0" encoding="utf-8"?>
<ds:datastoreItem xmlns:ds="http://schemas.openxmlformats.org/officeDocument/2006/customXml" ds:itemID="{8387C08F-1759-46B5-96E3-83F67FA2ECE6}"/>
</file>

<file path=customXml/itemProps3.xml><?xml version="1.0" encoding="utf-8"?>
<ds:datastoreItem xmlns:ds="http://schemas.openxmlformats.org/officeDocument/2006/customXml" ds:itemID="{BDCD1E3F-A94B-4A88-B756-C105A26DEEF8}"/>
</file>

<file path=docProps/app.xml><?xml version="1.0" encoding="utf-8"?>
<Properties xmlns="http://schemas.openxmlformats.org/officeDocument/2006/extended-properties" xmlns:vt="http://schemas.openxmlformats.org/officeDocument/2006/docPropsVTypes">
  <Template>GaneshTemplate</Template>
  <TotalTime>16973</TotalTime>
  <Words>4312</Words>
  <Application>Microsoft Office PowerPoint</Application>
  <PresentationFormat>Custom</PresentationFormat>
  <Paragraphs>390</Paragraphs>
  <Slides>65</Slides>
  <Notes>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65</vt:i4>
      </vt:variant>
    </vt:vector>
  </HeadingPairs>
  <TitlesOfParts>
    <vt:vector size="73" baseType="lpstr">
      <vt:lpstr>Arial</vt:lpstr>
      <vt:lpstr>Calibri</vt:lpstr>
      <vt:lpstr>Times New Roman</vt:lpstr>
      <vt:lpstr>Verdana</vt:lpstr>
      <vt:lpstr>Wingdings</vt:lpstr>
      <vt:lpstr>GaneshTemplate</vt:lpstr>
      <vt:lpstr>1_GaneshTemplate</vt:lpstr>
      <vt:lpstr>2_GaneshTemplate</vt:lpstr>
      <vt:lpstr>15CSE313  Software Engineering</vt:lpstr>
      <vt:lpstr>Process Models</vt:lpstr>
      <vt:lpstr>Recap</vt:lpstr>
      <vt:lpstr>Recap</vt:lpstr>
      <vt:lpstr>Recap</vt:lpstr>
      <vt:lpstr>Topics Covered </vt:lpstr>
      <vt:lpstr>Process Models</vt:lpstr>
      <vt:lpstr>“the edge of chaos”</vt:lpstr>
      <vt:lpstr>Prescriptive Process Models</vt:lpstr>
      <vt:lpstr>Overview</vt:lpstr>
      <vt:lpstr>Overview</vt:lpstr>
      <vt:lpstr>The Waterfall Model</vt:lpstr>
      <vt:lpstr>PowerPoint Presentation</vt:lpstr>
      <vt:lpstr>PowerPoint Presentation</vt:lpstr>
      <vt:lpstr>PowerPoint Presentation</vt:lpstr>
      <vt:lpstr>Waterfall Model</vt:lpstr>
      <vt:lpstr>Waterfall Model Oldest paradigm for software engineering</vt:lpstr>
      <vt:lpstr>V-model</vt:lpstr>
      <vt:lpstr>V-model</vt:lpstr>
      <vt:lpstr>V-model</vt:lpstr>
      <vt:lpstr>V-model</vt:lpstr>
      <vt:lpstr>Problems with Waterfall Model</vt:lpstr>
      <vt:lpstr>Problems with Waterfall Model</vt:lpstr>
      <vt:lpstr>Discussion</vt:lpstr>
      <vt:lpstr>Incremental Process Models</vt:lpstr>
      <vt:lpstr>Incremental Process Models</vt:lpstr>
      <vt:lpstr>Incremental Process Models</vt:lpstr>
      <vt:lpstr>Example</vt:lpstr>
      <vt:lpstr>Incremental Process Models</vt:lpstr>
      <vt:lpstr>Discussion</vt:lpstr>
      <vt:lpstr>Summary</vt:lpstr>
      <vt:lpstr>Evolutionary Process Models</vt:lpstr>
      <vt:lpstr>Two common evolutionary models</vt:lpstr>
      <vt:lpstr>Prototyping</vt:lpstr>
      <vt:lpstr>Prototyping</vt:lpstr>
      <vt:lpstr>Prototyping</vt:lpstr>
      <vt:lpstr>Prototyping</vt:lpstr>
      <vt:lpstr>Prototyping</vt:lpstr>
      <vt:lpstr>Prototyping – Issues </vt:lpstr>
      <vt:lpstr>Discussion</vt:lpstr>
      <vt:lpstr>Discussion</vt:lpstr>
      <vt:lpstr>The Spiral Model</vt:lpstr>
      <vt:lpstr>The Spiral Model</vt:lpstr>
      <vt:lpstr>The Spiral Model</vt:lpstr>
      <vt:lpstr>The Spiral Model</vt:lpstr>
      <vt:lpstr>The Spiral Model</vt:lpstr>
      <vt:lpstr>The Spiral Model</vt:lpstr>
      <vt:lpstr>Discussion</vt:lpstr>
      <vt:lpstr>Concurrent Models</vt:lpstr>
      <vt:lpstr>Concurrent Models</vt:lpstr>
      <vt:lpstr>Concurrent Models</vt:lpstr>
      <vt:lpstr>Discussion</vt:lpstr>
      <vt:lpstr>Summary</vt:lpstr>
      <vt:lpstr>The Unified Process</vt:lpstr>
      <vt:lpstr>The Unified Process</vt:lpstr>
      <vt:lpstr>Phases of the Unified Process (UP)</vt:lpstr>
      <vt:lpstr>Inception Phase</vt:lpstr>
      <vt:lpstr>The Elaboration Phase</vt:lpstr>
      <vt:lpstr>The Construction Phase</vt:lpstr>
      <vt:lpstr>The Transition Phase</vt:lpstr>
      <vt:lpstr>The Production Phase</vt:lpstr>
      <vt:lpstr>UP – Some notes</vt:lpstr>
      <vt:lpstr>Discussion</vt:lpstr>
      <vt:lpstr>Discussion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397</cp:revision>
  <dcterms:created xsi:type="dcterms:W3CDTF">2018-06-04T08:25:54Z</dcterms:created>
  <dcterms:modified xsi:type="dcterms:W3CDTF">2022-01-13T06:21:59Z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0x01010026BA4BA57FA12D479E8FCF8FD942997C</vt:lpwstr>
  </property>
</Properties>
</file>

<file path=docProps/thumbnail.jpeg>
</file>